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3"/>
  </p:notesMasterIdLst>
  <p:sldIdLst>
    <p:sldId id="387" r:id="rId2"/>
    <p:sldId id="396" r:id="rId3"/>
    <p:sldId id="397" r:id="rId4"/>
    <p:sldId id="422" r:id="rId5"/>
    <p:sldId id="428" r:id="rId6"/>
    <p:sldId id="429" r:id="rId7"/>
    <p:sldId id="430" r:id="rId8"/>
    <p:sldId id="431" r:id="rId9"/>
    <p:sldId id="423" r:id="rId10"/>
    <p:sldId id="432" r:id="rId11"/>
    <p:sldId id="433" r:id="rId12"/>
    <p:sldId id="434" r:id="rId13"/>
    <p:sldId id="424" r:id="rId14"/>
    <p:sldId id="435" r:id="rId15"/>
    <p:sldId id="436" r:id="rId16"/>
    <p:sldId id="439" r:id="rId17"/>
    <p:sldId id="441" r:id="rId18"/>
    <p:sldId id="440" r:id="rId19"/>
    <p:sldId id="438" r:id="rId20"/>
    <p:sldId id="442" r:id="rId21"/>
    <p:sldId id="437" r:id="rId22"/>
    <p:sldId id="425" r:id="rId23"/>
    <p:sldId id="446" r:id="rId24"/>
    <p:sldId id="450" r:id="rId25"/>
    <p:sldId id="449" r:id="rId26"/>
    <p:sldId id="447" r:id="rId27"/>
    <p:sldId id="448" r:id="rId28"/>
    <p:sldId id="443" r:id="rId29"/>
    <p:sldId id="426" r:id="rId30"/>
    <p:sldId id="444" r:id="rId31"/>
    <p:sldId id="427" r:id="rId32"/>
    <p:sldId id="445" r:id="rId33"/>
    <p:sldId id="403" r:id="rId34"/>
    <p:sldId id="406" r:id="rId35"/>
    <p:sldId id="404" r:id="rId36"/>
    <p:sldId id="411" r:id="rId37"/>
    <p:sldId id="399" r:id="rId38"/>
    <p:sldId id="409" r:id="rId39"/>
    <p:sldId id="410" r:id="rId40"/>
    <p:sldId id="417" r:id="rId41"/>
    <p:sldId id="418" r:id="rId42"/>
    <p:sldId id="419" r:id="rId43"/>
    <p:sldId id="400" r:id="rId44"/>
    <p:sldId id="412" r:id="rId45"/>
    <p:sldId id="415" r:id="rId46"/>
    <p:sldId id="416" r:id="rId47"/>
    <p:sldId id="414" r:id="rId48"/>
    <p:sldId id="420" r:id="rId49"/>
    <p:sldId id="421" r:id="rId50"/>
    <p:sldId id="401" r:id="rId51"/>
    <p:sldId id="395" r:id="rId52"/>
  </p:sldIdLst>
  <p:sldSz cx="9144000" cy="6858000" type="screen4x3"/>
  <p:notesSz cx="6858000" cy="9144000"/>
  <p:defaultTextStyle>
    <a:defPPr>
      <a:defRPr lang="it-IT"/>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Fabio Carminati" initials="FC" lastIdx="4" clrIdx="0">
    <p:extLst>
      <p:ext uri="{19B8F6BF-5375-455C-9EA6-DF929625EA0E}">
        <p15:presenceInfo xmlns:p15="http://schemas.microsoft.com/office/powerpoint/2012/main" userId="Fabio Carminati"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CC00"/>
    <a:srgbClr val="00FF00"/>
    <a:srgbClr val="CC0099"/>
    <a:srgbClr val="5D7B91"/>
    <a:srgbClr val="405564"/>
    <a:srgbClr val="FFFFFF"/>
    <a:srgbClr val="C2CED8"/>
    <a:srgbClr val="728FA5"/>
    <a:srgbClr val="546E82"/>
    <a:srgbClr val="99AEBD"/>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248" autoAdjust="0"/>
    <p:restoredTop sz="94249" autoAdjust="0"/>
  </p:normalViewPr>
  <p:slideViewPr>
    <p:cSldViewPr snapToGrid="0" snapToObjects="1">
      <p:cViewPr varScale="1">
        <p:scale>
          <a:sx n="85" d="100"/>
          <a:sy n="85" d="100"/>
        </p:scale>
        <p:origin x="642" y="84"/>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8"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3969C40-B232-48AE-8F59-A97A4E8CA964}" type="datetimeFigureOut">
              <a:rPr lang="it-IT" smtClean="0"/>
              <a:t>13/09/2020</a:t>
            </a:fld>
            <a:endParaRPr lang="it-IT"/>
          </a:p>
        </p:txBody>
      </p:sp>
      <p:sp>
        <p:nvSpPr>
          <p:cNvPr id="4" name="Segnaposto immagine diapositiva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FA83E48-A699-4AD1-99DC-44645B8DB650}" type="slidenum">
              <a:rPr lang="it-IT" smtClean="0"/>
              <a:t>‹#›</a:t>
            </a:fld>
            <a:endParaRPr lang="it-IT"/>
          </a:p>
        </p:txBody>
      </p:sp>
    </p:spTree>
    <p:extLst>
      <p:ext uri="{BB962C8B-B14F-4D97-AF65-F5344CB8AC3E}">
        <p14:creationId xmlns:p14="http://schemas.microsoft.com/office/powerpoint/2010/main" val="20034611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slide" Target="../slides/slide1.xml"/><Relationship Id="rId2" Type="http://schemas.openxmlformats.org/officeDocument/2006/relationships/notesMaster" Target="../notesMasters/notesMaster1.xml"/><Relationship Id="rId1" Type="http://schemas.openxmlformats.org/officeDocument/2006/relationships/tags" Target="../tags/tag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custDataLst>
              <p:tags r:id="rId1"/>
            </p:custDataLst>
          </p:nvPr>
        </p:nvSpPr>
        <p:spPr/>
        <p:txBody>
          <a:bodyPr/>
          <a:lstStyle/>
          <a:p>
            <a:endParaRPr lang="it-IT"/>
          </a:p>
        </p:txBody>
      </p:sp>
      <p:sp>
        <p:nvSpPr>
          <p:cNvPr id="4" name="Segnaposto numero diapositiva 3"/>
          <p:cNvSpPr>
            <a:spLocks noGrp="1"/>
          </p:cNvSpPr>
          <p:nvPr>
            <p:ph type="sldNum" sz="quarter" idx="10"/>
          </p:nvPr>
        </p:nvSpPr>
        <p:spPr/>
        <p:txBody>
          <a:bodyPr/>
          <a:lstStyle/>
          <a:p>
            <a:fld id="{9FA83E48-A699-4AD1-99DC-44645B8DB650}" type="slidenum">
              <a:rPr lang="it-IT" smtClean="0"/>
              <a:t>1</a:t>
            </a:fld>
            <a:endParaRPr lang="it-IT"/>
          </a:p>
        </p:txBody>
      </p:sp>
    </p:spTree>
    <p:extLst>
      <p:ext uri="{BB962C8B-B14F-4D97-AF65-F5344CB8AC3E}">
        <p14:creationId xmlns:p14="http://schemas.microsoft.com/office/powerpoint/2010/main" val="34740825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168" name="Rettangolo 167"/>
          <p:cNvSpPr/>
          <p:nvPr userDrawn="1"/>
        </p:nvSpPr>
        <p:spPr>
          <a:xfrm>
            <a:off x="0" y="3832224"/>
            <a:ext cx="9144000" cy="3025775"/>
          </a:xfrm>
          <a:prstGeom prst="rect">
            <a:avLst/>
          </a:prstGeom>
          <a:solidFill>
            <a:srgbClr val="728F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grpSp>
        <p:nvGrpSpPr>
          <p:cNvPr id="169" name="Gruppo 168"/>
          <p:cNvGrpSpPr/>
          <p:nvPr userDrawn="1"/>
        </p:nvGrpSpPr>
        <p:grpSpPr>
          <a:xfrm>
            <a:off x="48007" y="3816351"/>
            <a:ext cx="9036647" cy="180000"/>
            <a:chOff x="1218340" y="275867"/>
            <a:chExt cx="17715122" cy="567843"/>
          </a:xfrm>
        </p:grpSpPr>
        <p:cxnSp>
          <p:nvCxnSpPr>
            <p:cNvPr id="170" name="Connettore 1 169"/>
            <p:cNvCxnSpPr/>
            <p:nvPr userDrawn="1"/>
          </p:nvCxnSpPr>
          <p:spPr>
            <a:xfrm>
              <a:off x="12183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1" name="Connettore 1 170"/>
            <p:cNvCxnSpPr/>
            <p:nvPr userDrawn="1"/>
          </p:nvCxnSpPr>
          <p:spPr>
            <a:xfrm>
              <a:off x="13672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2" name="Connettore 1 171"/>
            <p:cNvCxnSpPr/>
            <p:nvPr userDrawn="1"/>
          </p:nvCxnSpPr>
          <p:spPr>
            <a:xfrm>
              <a:off x="15160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3" name="Connettore 1 172"/>
            <p:cNvCxnSpPr/>
            <p:nvPr userDrawn="1"/>
          </p:nvCxnSpPr>
          <p:spPr>
            <a:xfrm>
              <a:off x="16649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4" name="Connettore 1 173"/>
            <p:cNvCxnSpPr/>
            <p:nvPr userDrawn="1"/>
          </p:nvCxnSpPr>
          <p:spPr>
            <a:xfrm>
              <a:off x="18138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5" name="Connettore 1 174"/>
            <p:cNvCxnSpPr/>
            <p:nvPr userDrawn="1"/>
          </p:nvCxnSpPr>
          <p:spPr>
            <a:xfrm>
              <a:off x="19626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6" name="Connettore 1 175"/>
            <p:cNvCxnSpPr/>
            <p:nvPr userDrawn="1"/>
          </p:nvCxnSpPr>
          <p:spPr>
            <a:xfrm>
              <a:off x="21115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7" name="Connettore 1 176"/>
            <p:cNvCxnSpPr/>
            <p:nvPr userDrawn="1"/>
          </p:nvCxnSpPr>
          <p:spPr>
            <a:xfrm>
              <a:off x="22604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8" name="Connettore 1 177"/>
            <p:cNvCxnSpPr/>
            <p:nvPr userDrawn="1"/>
          </p:nvCxnSpPr>
          <p:spPr>
            <a:xfrm>
              <a:off x="24092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9" name="Connettore 1 178"/>
            <p:cNvCxnSpPr/>
            <p:nvPr userDrawn="1"/>
          </p:nvCxnSpPr>
          <p:spPr>
            <a:xfrm>
              <a:off x="25581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0" name="Connettore 1 179"/>
            <p:cNvCxnSpPr/>
            <p:nvPr userDrawn="1"/>
          </p:nvCxnSpPr>
          <p:spPr>
            <a:xfrm>
              <a:off x="27070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1" name="Connettore 1 180"/>
            <p:cNvCxnSpPr/>
            <p:nvPr userDrawn="1"/>
          </p:nvCxnSpPr>
          <p:spPr>
            <a:xfrm>
              <a:off x="28558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2" name="Connettore 1 181"/>
            <p:cNvCxnSpPr/>
            <p:nvPr userDrawn="1"/>
          </p:nvCxnSpPr>
          <p:spPr>
            <a:xfrm>
              <a:off x="30047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3" name="Connettore 1 182"/>
            <p:cNvCxnSpPr/>
            <p:nvPr userDrawn="1"/>
          </p:nvCxnSpPr>
          <p:spPr>
            <a:xfrm>
              <a:off x="31536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4" name="Connettore 1 183"/>
            <p:cNvCxnSpPr/>
            <p:nvPr userDrawn="1"/>
          </p:nvCxnSpPr>
          <p:spPr>
            <a:xfrm>
              <a:off x="33024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5" name="Connettore 1 184"/>
            <p:cNvCxnSpPr/>
            <p:nvPr userDrawn="1"/>
          </p:nvCxnSpPr>
          <p:spPr>
            <a:xfrm>
              <a:off x="34513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6" name="Connettore 1 185"/>
            <p:cNvCxnSpPr/>
            <p:nvPr userDrawn="1"/>
          </p:nvCxnSpPr>
          <p:spPr>
            <a:xfrm>
              <a:off x="36002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7" name="Connettore 1 186"/>
            <p:cNvCxnSpPr/>
            <p:nvPr userDrawn="1"/>
          </p:nvCxnSpPr>
          <p:spPr>
            <a:xfrm>
              <a:off x="37490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8" name="Connettore 1 187"/>
            <p:cNvCxnSpPr/>
            <p:nvPr userDrawn="1"/>
          </p:nvCxnSpPr>
          <p:spPr>
            <a:xfrm>
              <a:off x="38979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9" name="Connettore 1 188"/>
            <p:cNvCxnSpPr/>
            <p:nvPr userDrawn="1"/>
          </p:nvCxnSpPr>
          <p:spPr>
            <a:xfrm>
              <a:off x="404681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0" name="Connettore 1 189"/>
            <p:cNvCxnSpPr/>
            <p:nvPr userDrawn="1"/>
          </p:nvCxnSpPr>
          <p:spPr>
            <a:xfrm>
              <a:off x="419568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1" name="Connettore 1 190"/>
            <p:cNvCxnSpPr/>
            <p:nvPr userDrawn="1"/>
          </p:nvCxnSpPr>
          <p:spPr>
            <a:xfrm>
              <a:off x="434454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2" name="Connettore 1 191"/>
            <p:cNvCxnSpPr/>
            <p:nvPr userDrawn="1"/>
          </p:nvCxnSpPr>
          <p:spPr>
            <a:xfrm>
              <a:off x="449341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3" name="Connettore 1 192"/>
            <p:cNvCxnSpPr/>
            <p:nvPr userDrawn="1"/>
          </p:nvCxnSpPr>
          <p:spPr>
            <a:xfrm>
              <a:off x="464228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4" name="Connettore 1 193"/>
            <p:cNvCxnSpPr/>
            <p:nvPr userDrawn="1"/>
          </p:nvCxnSpPr>
          <p:spPr>
            <a:xfrm>
              <a:off x="479114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5" name="Connettore 1 194"/>
            <p:cNvCxnSpPr/>
            <p:nvPr userDrawn="1"/>
          </p:nvCxnSpPr>
          <p:spPr>
            <a:xfrm>
              <a:off x="494001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6" name="Connettore 1 195"/>
            <p:cNvCxnSpPr/>
            <p:nvPr userDrawn="1"/>
          </p:nvCxnSpPr>
          <p:spPr>
            <a:xfrm>
              <a:off x="508888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7" name="Connettore 1 196"/>
            <p:cNvCxnSpPr/>
            <p:nvPr userDrawn="1"/>
          </p:nvCxnSpPr>
          <p:spPr>
            <a:xfrm>
              <a:off x="523774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8" name="Connettore 1 197"/>
            <p:cNvCxnSpPr/>
            <p:nvPr userDrawn="1"/>
          </p:nvCxnSpPr>
          <p:spPr>
            <a:xfrm>
              <a:off x="538661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9" name="Connettore 1 198"/>
            <p:cNvCxnSpPr/>
            <p:nvPr userDrawn="1"/>
          </p:nvCxnSpPr>
          <p:spPr>
            <a:xfrm>
              <a:off x="553548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0" name="Connettore 1 199"/>
            <p:cNvCxnSpPr/>
            <p:nvPr userDrawn="1"/>
          </p:nvCxnSpPr>
          <p:spPr>
            <a:xfrm>
              <a:off x="568435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1" name="Connettore 1 200"/>
            <p:cNvCxnSpPr/>
            <p:nvPr userDrawn="1"/>
          </p:nvCxnSpPr>
          <p:spPr>
            <a:xfrm>
              <a:off x="583321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2" name="Connettore 1 201"/>
            <p:cNvCxnSpPr/>
            <p:nvPr userDrawn="1"/>
          </p:nvCxnSpPr>
          <p:spPr>
            <a:xfrm>
              <a:off x="598208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3" name="Connettore 1 202"/>
            <p:cNvCxnSpPr/>
            <p:nvPr userDrawn="1"/>
          </p:nvCxnSpPr>
          <p:spPr>
            <a:xfrm>
              <a:off x="613095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4" name="Connettore 1 203"/>
            <p:cNvCxnSpPr/>
            <p:nvPr userDrawn="1"/>
          </p:nvCxnSpPr>
          <p:spPr>
            <a:xfrm>
              <a:off x="627981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5" name="Connettore 1 204"/>
            <p:cNvCxnSpPr/>
            <p:nvPr userDrawn="1"/>
          </p:nvCxnSpPr>
          <p:spPr>
            <a:xfrm>
              <a:off x="642868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6" name="Connettore 1 205"/>
            <p:cNvCxnSpPr/>
            <p:nvPr userDrawn="1"/>
          </p:nvCxnSpPr>
          <p:spPr>
            <a:xfrm>
              <a:off x="657755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7" name="Connettore 1 206"/>
            <p:cNvCxnSpPr/>
            <p:nvPr userDrawn="1"/>
          </p:nvCxnSpPr>
          <p:spPr>
            <a:xfrm>
              <a:off x="672641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8" name="Connettore 1 207"/>
            <p:cNvCxnSpPr/>
            <p:nvPr userDrawn="1"/>
          </p:nvCxnSpPr>
          <p:spPr>
            <a:xfrm>
              <a:off x="687528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9" name="Connettore 1 208"/>
            <p:cNvCxnSpPr/>
            <p:nvPr userDrawn="1"/>
          </p:nvCxnSpPr>
          <p:spPr>
            <a:xfrm>
              <a:off x="702415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0" name="Connettore 1 209"/>
            <p:cNvCxnSpPr/>
            <p:nvPr userDrawn="1"/>
          </p:nvCxnSpPr>
          <p:spPr>
            <a:xfrm>
              <a:off x="717302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1" name="Connettore 1 210"/>
            <p:cNvCxnSpPr/>
            <p:nvPr userDrawn="1"/>
          </p:nvCxnSpPr>
          <p:spPr>
            <a:xfrm>
              <a:off x="732188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2" name="Connettore 1 211"/>
            <p:cNvCxnSpPr/>
            <p:nvPr userDrawn="1"/>
          </p:nvCxnSpPr>
          <p:spPr>
            <a:xfrm>
              <a:off x="747075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3" name="Connettore 1 212"/>
            <p:cNvCxnSpPr/>
            <p:nvPr userDrawn="1"/>
          </p:nvCxnSpPr>
          <p:spPr>
            <a:xfrm>
              <a:off x="761962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4" name="Connettore 1 213"/>
            <p:cNvCxnSpPr/>
            <p:nvPr userDrawn="1"/>
          </p:nvCxnSpPr>
          <p:spPr>
            <a:xfrm>
              <a:off x="776848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5" name="Connettore 1 214"/>
            <p:cNvCxnSpPr/>
            <p:nvPr userDrawn="1"/>
          </p:nvCxnSpPr>
          <p:spPr>
            <a:xfrm>
              <a:off x="791735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6" name="Connettore 1 215"/>
            <p:cNvCxnSpPr/>
            <p:nvPr userDrawn="1"/>
          </p:nvCxnSpPr>
          <p:spPr>
            <a:xfrm>
              <a:off x="806622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7" name="Connettore 1 216"/>
            <p:cNvCxnSpPr/>
            <p:nvPr userDrawn="1"/>
          </p:nvCxnSpPr>
          <p:spPr>
            <a:xfrm>
              <a:off x="821508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8" name="Connettore 1 217"/>
            <p:cNvCxnSpPr/>
            <p:nvPr userDrawn="1"/>
          </p:nvCxnSpPr>
          <p:spPr>
            <a:xfrm>
              <a:off x="836395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9" name="Connettore 1 218"/>
            <p:cNvCxnSpPr/>
            <p:nvPr userDrawn="1"/>
          </p:nvCxnSpPr>
          <p:spPr>
            <a:xfrm>
              <a:off x="851282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0" name="Connettore 1 219"/>
            <p:cNvCxnSpPr/>
            <p:nvPr userDrawn="1"/>
          </p:nvCxnSpPr>
          <p:spPr>
            <a:xfrm>
              <a:off x="866169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1" name="Connettore 1 220"/>
            <p:cNvCxnSpPr/>
            <p:nvPr userDrawn="1"/>
          </p:nvCxnSpPr>
          <p:spPr>
            <a:xfrm>
              <a:off x="881055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2" name="Connettore 1 221"/>
            <p:cNvCxnSpPr/>
            <p:nvPr userDrawn="1"/>
          </p:nvCxnSpPr>
          <p:spPr>
            <a:xfrm>
              <a:off x="895942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3" name="Connettore 1 222"/>
            <p:cNvCxnSpPr/>
            <p:nvPr userDrawn="1"/>
          </p:nvCxnSpPr>
          <p:spPr>
            <a:xfrm>
              <a:off x="910829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4" name="Connettore 1 223"/>
            <p:cNvCxnSpPr/>
            <p:nvPr userDrawn="1"/>
          </p:nvCxnSpPr>
          <p:spPr>
            <a:xfrm>
              <a:off x="925715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5" name="Connettore 1 224"/>
            <p:cNvCxnSpPr/>
            <p:nvPr userDrawn="1"/>
          </p:nvCxnSpPr>
          <p:spPr>
            <a:xfrm>
              <a:off x="940602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6" name="Connettore 1 225"/>
            <p:cNvCxnSpPr/>
            <p:nvPr userDrawn="1"/>
          </p:nvCxnSpPr>
          <p:spPr>
            <a:xfrm>
              <a:off x="955489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7" name="Connettore 1 226"/>
            <p:cNvCxnSpPr/>
            <p:nvPr userDrawn="1"/>
          </p:nvCxnSpPr>
          <p:spPr>
            <a:xfrm>
              <a:off x="970375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8" name="Connettore 1 227"/>
            <p:cNvCxnSpPr/>
            <p:nvPr userDrawn="1"/>
          </p:nvCxnSpPr>
          <p:spPr>
            <a:xfrm>
              <a:off x="985262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9" name="Connettore 1 228"/>
            <p:cNvCxnSpPr/>
            <p:nvPr userDrawn="1"/>
          </p:nvCxnSpPr>
          <p:spPr>
            <a:xfrm>
              <a:off x="1000149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0" name="Connettore 1 229"/>
            <p:cNvCxnSpPr/>
            <p:nvPr userDrawn="1"/>
          </p:nvCxnSpPr>
          <p:spPr>
            <a:xfrm>
              <a:off x="1015036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1" name="Connettore 1 230"/>
            <p:cNvCxnSpPr/>
            <p:nvPr userDrawn="1"/>
          </p:nvCxnSpPr>
          <p:spPr>
            <a:xfrm>
              <a:off x="1029922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2" name="Connettore 1 231"/>
            <p:cNvCxnSpPr/>
            <p:nvPr userDrawn="1"/>
          </p:nvCxnSpPr>
          <p:spPr>
            <a:xfrm>
              <a:off x="1044809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3" name="Connettore 1 232"/>
            <p:cNvCxnSpPr/>
            <p:nvPr userDrawn="1"/>
          </p:nvCxnSpPr>
          <p:spPr>
            <a:xfrm>
              <a:off x="1059696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4" name="Connettore 1 233"/>
            <p:cNvCxnSpPr/>
            <p:nvPr userDrawn="1"/>
          </p:nvCxnSpPr>
          <p:spPr>
            <a:xfrm>
              <a:off x="1074582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5" name="Connettore 1 234"/>
            <p:cNvCxnSpPr/>
            <p:nvPr userDrawn="1"/>
          </p:nvCxnSpPr>
          <p:spPr>
            <a:xfrm>
              <a:off x="1089469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6" name="Connettore 1 235"/>
            <p:cNvCxnSpPr/>
            <p:nvPr userDrawn="1"/>
          </p:nvCxnSpPr>
          <p:spPr>
            <a:xfrm>
              <a:off x="110435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7" name="Connettore 1 236"/>
            <p:cNvCxnSpPr/>
            <p:nvPr userDrawn="1"/>
          </p:nvCxnSpPr>
          <p:spPr>
            <a:xfrm>
              <a:off x="1119242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8" name="Connettore 1 237"/>
            <p:cNvCxnSpPr/>
            <p:nvPr userDrawn="1"/>
          </p:nvCxnSpPr>
          <p:spPr>
            <a:xfrm>
              <a:off x="1134129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9" name="Connettore 1 238"/>
            <p:cNvCxnSpPr/>
            <p:nvPr userDrawn="1"/>
          </p:nvCxnSpPr>
          <p:spPr>
            <a:xfrm>
              <a:off x="1149016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0" name="Connettore 1 239"/>
            <p:cNvCxnSpPr/>
            <p:nvPr userDrawn="1"/>
          </p:nvCxnSpPr>
          <p:spPr>
            <a:xfrm>
              <a:off x="1163903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1" name="Connettore 1 240"/>
            <p:cNvCxnSpPr/>
            <p:nvPr userDrawn="1"/>
          </p:nvCxnSpPr>
          <p:spPr>
            <a:xfrm>
              <a:off x="1178789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2" name="Connettore 1 241"/>
            <p:cNvCxnSpPr/>
            <p:nvPr userDrawn="1"/>
          </p:nvCxnSpPr>
          <p:spPr>
            <a:xfrm>
              <a:off x="1193676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3" name="Connettore 1 242"/>
            <p:cNvCxnSpPr/>
            <p:nvPr userDrawn="1"/>
          </p:nvCxnSpPr>
          <p:spPr>
            <a:xfrm>
              <a:off x="1208563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4" name="Connettore 1 243"/>
            <p:cNvCxnSpPr/>
            <p:nvPr userDrawn="1"/>
          </p:nvCxnSpPr>
          <p:spPr>
            <a:xfrm>
              <a:off x="1223449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5" name="Connettore 1 244"/>
            <p:cNvCxnSpPr/>
            <p:nvPr userDrawn="1"/>
          </p:nvCxnSpPr>
          <p:spPr>
            <a:xfrm>
              <a:off x="1238336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6" name="Connettore 1 245"/>
            <p:cNvCxnSpPr/>
            <p:nvPr userDrawn="1"/>
          </p:nvCxnSpPr>
          <p:spPr>
            <a:xfrm>
              <a:off x="1253223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7" name="Connettore 1 246"/>
            <p:cNvCxnSpPr/>
            <p:nvPr userDrawn="1"/>
          </p:nvCxnSpPr>
          <p:spPr>
            <a:xfrm>
              <a:off x="1268109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8" name="Connettore 1 247"/>
            <p:cNvCxnSpPr/>
            <p:nvPr userDrawn="1"/>
          </p:nvCxnSpPr>
          <p:spPr>
            <a:xfrm>
              <a:off x="1282996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9" name="Connettore 1 248"/>
            <p:cNvCxnSpPr/>
            <p:nvPr userDrawn="1"/>
          </p:nvCxnSpPr>
          <p:spPr>
            <a:xfrm>
              <a:off x="1297883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0" name="Connettore 1 249"/>
            <p:cNvCxnSpPr/>
            <p:nvPr userDrawn="1"/>
          </p:nvCxnSpPr>
          <p:spPr>
            <a:xfrm>
              <a:off x="1312770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1" name="Connettore 1 250"/>
            <p:cNvCxnSpPr/>
            <p:nvPr userDrawn="1"/>
          </p:nvCxnSpPr>
          <p:spPr>
            <a:xfrm>
              <a:off x="1327656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2" name="Connettore 1 251"/>
            <p:cNvCxnSpPr/>
            <p:nvPr userDrawn="1"/>
          </p:nvCxnSpPr>
          <p:spPr>
            <a:xfrm>
              <a:off x="1342543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3" name="Connettore 1 252"/>
            <p:cNvCxnSpPr/>
            <p:nvPr userDrawn="1"/>
          </p:nvCxnSpPr>
          <p:spPr>
            <a:xfrm>
              <a:off x="1357430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4" name="Connettore 1 253"/>
            <p:cNvCxnSpPr/>
            <p:nvPr userDrawn="1"/>
          </p:nvCxnSpPr>
          <p:spPr>
            <a:xfrm>
              <a:off x="1372316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5" name="Connettore 1 254"/>
            <p:cNvCxnSpPr/>
            <p:nvPr userDrawn="1"/>
          </p:nvCxnSpPr>
          <p:spPr>
            <a:xfrm>
              <a:off x="1387203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6" name="Connettore 1 255"/>
            <p:cNvCxnSpPr/>
            <p:nvPr userDrawn="1"/>
          </p:nvCxnSpPr>
          <p:spPr>
            <a:xfrm>
              <a:off x="1402090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7" name="Connettore 1 256"/>
            <p:cNvCxnSpPr/>
            <p:nvPr userDrawn="1"/>
          </p:nvCxnSpPr>
          <p:spPr>
            <a:xfrm>
              <a:off x="1416976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8" name="Connettore 1 257"/>
            <p:cNvCxnSpPr/>
            <p:nvPr userDrawn="1"/>
          </p:nvCxnSpPr>
          <p:spPr>
            <a:xfrm>
              <a:off x="1431863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9" name="Connettore 1 258"/>
            <p:cNvCxnSpPr/>
            <p:nvPr userDrawn="1"/>
          </p:nvCxnSpPr>
          <p:spPr>
            <a:xfrm>
              <a:off x="1446750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0" name="Connettore 1 259"/>
            <p:cNvCxnSpPr/>
            <p:nvPr userDrawn="1"/>
          </p:nvCxnSpPr>
          <p:spPr>
            <a:xfrm>
              <a:off x="1461637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1" name="Connettore 1 260"/>
            <p:cNvCxnSpPr/>
            <p:nvPr userDrawn="1"/>
          </p:nvCxnSpPr>
          <p:spPr>
            <a:xfrm>
              <a:off x="1476523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2" name="Connettore 1 261"/>
            <p:cNvCxnSpPr/>
            <p:nvPr userDrawn="1"/>
          </p:nvCxnSpPr>
          <p:spPr>
            <a:xfrm>
              <a:off x="1491410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3" name="Connettore 1 262"/>
            <p:cNvCxnSpPr/>
            <p:nvPr userDrawn="1"/>
          </p:nvCxnSpPr>
          <p:spPr>
            <a:xfrm>
              <a:off x="1506297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4" name="Connettore 1 263"/>
            <p:cNvCxnSpPr/>
            <p:nvPr userDrawn="1"/>
          </p:nvCxnSpPr>
          <p:spPr>
            <a:xfrm>
              <a:off x="1521183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5" name="Connettore 1 264"/>
            <p:cNvCxnSpPr/>
            <p:nvPr userDrawn="1"/>
          </p:nvCxnSpPr>
          <p:spPr>
            <a:xfrm>
              <a:off x="1536070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6" name="Connettore 1 265"/>
            <p:cNvCxnSpPr/>
            <p:nvPr userDrawn="1"/>
          </p:nvCxnSpPr>
          <p:spPr>
            <a:xfrm>
              <a:off x="1550957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7" name="Connettore 1 266"/>
            <p:cNvCxnSpPr/>
            <p:nvPr userDrawn="1"/>
          </p:nvCxnSpPr>
          <p:spPr>
            <a:xfrm>
              <a:off x="1565843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8" name="Connettore 1 267"/>
            <p:cNvCxnSpPr/>
            <p:nvPr userDrawn="1"/>
          </p:nvCxnSpPr>
          <p:spPr>
            <a:xfrm>
              <a:off x="1580730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9" name="Connettore 1 268"/>
            <p:cNvCxnSpPr/>
            <p:nvPr userDrawn="1"/>
          </p:nvCxnSpPr>
          <p:spPr>
            <a:xfrm>
              <a:off x="1595617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0" name="Connettore 1 269"/>
            <p:cNvCxnSpPr/>
            <p:nvPr userDrawn="1"/>
          </p:nvCxnSpPr>
          <p:spPr>
            <a:xfrm>
              <a:off x="161050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1" name="Connettore 1 270"/>
            <p:cNvCxnSpPr/>
            <p:nvPr userDrawn="1"/>
          </p:nvCxnSpPr>
          <p:spPr>
            <a:xfrm>
              <a:off x="162539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2" name="Connettore 1 271"/>
            <p:cNvCxnSpPr/>
            <p:nvPr userDrawn="1"/>
          </p:nvCxnSpPr>
          <p:spPr>
            <a:xfrm>
              <a:off x="164027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3" name="Connettore 1 272"/>
            <p:cNvCxnSpPr/>
            <p:nvPr userDrawn="1"/>
          </p:nvCxnSpPr>
          <p:spPr>
            <a:xfrm>
              <a:off x="165516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4" name="Connettore 1 273"/>
            <p:cNvCxnSpPr/>
            <p:nvPr userDrawn="1"/>
          </p:nvCxnSpPr>
          <p:spPr>
            <a:xfrm>
              <a:off x="167005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5" name="Connettore 1 274"/>
            <p:cNvCxnSpPr/>
            <p:nvPr userDrawn="1"/>
          </p:nvCxnSpPr>
          <p:spPr>
            <a:xfrm>
              <a:off x="168493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6" name="Connettore 1 275"/>
            <p:cNvCxnSpPr/>
            <p:nvPr userDrawn="1"/>
          </p:nvCxnSpPr>
          <p:spPr>
            <a:xfrm>
              <a:off x="169982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7" name="Connettore 1 276"/>
            <p:cNvCxnSpPr/>
            <p:nvPr userDrawn="1"/>
          </p:nvCxnSpPr>
          <p:spPr>
            <a:xfrm>
              <a:off x="171471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8" name="Connettore 1 277"/>
            <p:cNvCxnSpPr/>
            <p:nvPr userDrawn="1"/>
          </p:nvCxnSpPr>
          <p:spPr>
            <a:xfrm>
              <a:off x="172959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9" name="Connettore 1 278"/>
            <p:cNvCxnSpPr/>
            <p:nvPr userDrawn="1"/>
          </p:nvCxnSpPr>
          <p:spPr>
            <a:xfrm>
              <a:off x="174448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0" name="Connettore 1 279"/>
            <p:cNvCxnSpPr/>
            <p:nvPr userDrawn="1"/>
          </p:nvCxnSpPr>
          <p:spPr>
            <a:xfrm>
              <a:off x="175937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1" name="Connettore 1 280"/>
            <p:cNvCxnSpPr/>
            <p:nvPr userDrawn="1"/>
          </p:nvCxnSpPr>
          <p:spPr>
            <a:xfrm>
              <a:off x="177425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2" name="Connettore 1 281"/>
            <p:cNvCxnSpPr/>
            <p:nvPr userDrawn="1"/>
          </p:nvCxnSpPr>
          <p:spPr>
            <a:xfrm>
              <a:off x="178914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3" name="Connettore 1 282"/>
            <p:cNvCxnSpPr/>
            <p:nvPr userDrawn="1"/>
          </p:nvCxnSpPr>
          <p:spPr>
            <a:xfrm>
              <a:off x="180403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4" name="Connettore 1 283"/>
            <p:cNvCxnSpPr/>
            <p:nvPr userDrawn="1"/>
          </p:nvCxnSpPr>
          <p:spPr>
            <a:xfrm>
              <a:off x="181891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5" name="Connettore 1 284"/>
            <p:cNvCxnSpPr/>
            <p:nvPr userDrawn="1"/>
          </p:nvCxnSpPr>
          <p:spPr>
            <a:xfrm>
              <a:off x="183380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6" name="Connettore 1 285"/>
            <p:cNvCxnSpPr/>
            <p:nvPr userDrawn="1"/>
          </p:nvCxnSpPr>
          <p:spPr>
            <a:xfrm>
              <a:off x="184869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7" name="Connettore 1 286"/>
            <p:cNvCxnSpPr/>
            <p:nvPr userDrawn="1"/>
          </p:nvCxnSpPr>
          <p:spPr>
            <a:xfrm>
              <a:off x="186357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8" name="Connettore 1 287"/>
            <p:cNvCxnSpPr/>
            <p:nvPr userDrawn="1"/>
          </p:nvCxnSpPr>
          <p:spPr>
            <a:xfrm>
              <a:off x="187846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9" name="Connettore 1 288"/>
            <p:cNvCxnSpPr/>
            <p:nvPr userDrawn="1"/>
          </p:nvCxnSpPr>
          <p:spPr>
            <a:xfrm>
              <a:off x="189334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grpSp>
      <p:sp>
        <p:nvSpPr>
          <p:cNvPr id="2" name="Titolo 1"/>
          <p:cNvSpPr>
            <a:spLocks noGrp="1"/>
          </p:cNvSpPr>
          <p:nvPr>
            <p:ph type="ctrTitle"/>
          </p:nvPr>
        </p:nvSpPr>
        <p:spPr>
          <a:xfrm>
            <a:off x="641534" y="4149725"/>
            <a:ext cx="7772400" cy="968375"/>
          </a:xfrm>
        </p:spPr>
        <p:txBody>
          <a:bodyPr>
            <a:normAutofit/>
          </a:bodyPr>
          <a:lstStyle>
            <a:lvl1pPr>
              <a:defRPr sz="3600"/>
            </a:lvl1pPr>
          </a:lstStyle>
          <a:p>
            <a:r>
              <a:rPr lang="it-IT" dirty="0"/>
              <a:t>Fare clic per modificare lo stile del titolo</a:t>
            </a:r>
          </a:p>
        </p:txBody>
      </p:sp>
      <p:sp>
        <p:nvSpPr>
          <p:cNvPr id="3" name="Sottotitolo 2"/>
          <p:cNvSpPr>
            <a:spLocks noGrp="1"/>
          </p:cNvSpPr>
          <p:nvPr>
            <p:ph type="subTitle" idx="1"/>
          </p:nvPr>
        </p:nvSpPr>
        <p:spPr>
          <a:xfrm>
            <a:off x="641534" y="5260975"/>
            <a:ext cx="7772400" cy="1333500"/>
          </a:xfrm>
        </p:spPr>
        <p:txBody>
          <a:bodyPr/>
          <a:lstStyle>
            <a:lvl1pPr marL="0" indent="0" algn="l">
              <a:buNone/>
              <a:defRPr>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it-IT" dirty="0"/>
              <a:t>Fare clic per modificare lo stile del sottotitolo dello schema</a:t>
            </a:r>
          </a:p>
        </p:txBody>
      </p:sp>
    </p:spTree>
    <p:extLst>
      <p:ext uri="{BB962C8B-B14F-4D97-AF65-F5344CB8AC3E}">
        <p14:creationId xmlns:p14="http://schemas.microsoft.com/office/powerpoint/2010/main" val="5148126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p>
        </p:txBody>
      </p:sp>
      <p:sp>
        <p:nvSpPr>
          <p:cNvPr id="3" name="Segnaposto testo verticale 2"/>
          <p:cNvSpPr>
            <a:spLocks noGrp="1"/>
          </p:cNvSpPr>
          <p:nvPr>
            <p:ph type="body" orient="vert" idx="1"/>
          </p:nvPr>
        </p:nvSpPr>
        <p:spPr/>
        <p:txBody>
          <a:bodyPr vert="eaVert"/>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p:cNvSpPr>
            <a:spLocks noGrp="1"/>
          </p:cNvSpPr>
          <p:nvPr>
            <p:ph type="dt" sz="half" idx="10"/>
          </p:nvPr>
        </p:nvSpPr>
        <p:spPr>
          <a:xfrm>
            <a:off x="457200" y="6356350"/>
            <a:ext cx="2133600" cy="365125"/>
          </a:xfrm>
          <a:prstGeom prst="rect">
            <a:avLst/>
          </a:prstGeom>
        </p:spPr>
        <p:txBody>
          <a:bodyPr/>
          <a:lstStyle/>
          <a:p>
            <a:fld id="{B96E2279-029F-964F-A5B1-8676BDA67CCA}" type="datetimeFigureOut">
              <a:rPr lang="it-IT" smtClean="0"/>
              <a:t>13/09/2020</a:t>
            </a:fld>
            <a:endParaRPr lang="it-IT"/>
          </a:p>
        </p:txBody>
      </p:sp>
      <p:sp>
        <p:nvSpPr>
          <p:cNvPr id="5" name="Segnaposto piè di pagina 4"/>
          <p:cNvSpPr>
            <a:spLocks noGrp="1"/>
          </p:cNvSpPr>
          <p:nvPr>
            <p:ph type="ftr" sz="quarter" idx="11"/>
          </p:nvPr>
        </p:nvSpPr>
        <p:spPr>
          <a:xfrm>
            <a:off x="3124200" y="6356350"/>
            <a:ext cx="2895600" cy="365125"/>
          </a:xfrm>
          <a:prstGeom prst="rect">
            <a:avLst/>
          </a:prstGeom>
        </p:spPr>
        <p:txBody>
          <a:bodyPr/>
          <a:lstStyle/>
          <a:p>
            <a:endParaRPr lang="it-IT"/>
          </a:p>
        </p:txBody>
      </p:sp>
      <p:sp>
        <p:nvSpPr>
          <p:cNvPr id="6" name="Segnaposto numero diapositiva 5"/>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a:t>
            </a:fld>
            <a:endParaRPr lang="it-IT"/>
          </a:p>
        </p:txBody>
      </p:sp>
    </p:spTree>
    <p:extLst>
      <p:ext uri="{BB962C8B-B14F-4D97-AF65-F5344CB8AC3E}">
        <p14:creationId xmlns:p14="http://schemas.microsoft.com/office/powerpoint/2010/main" val="11915554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olo verticale e testo">
    <p:spTree>
      <p:nvGrpSpPr>
        <p:cNvPr id="1" name=""/>
        <p:cNvGrpSpPr/>
        <p:nvPr/>
      </p:nvGrpSpPr>
      <p:grpSpPr>
        <a:xfrm>
          <a:off x="0" y="0"/>
          <a:ext cx="0" cy="0"/>
          <a:chOff x="0" y="0"/>
          <a:chExt cx="0" cy="0"/>
        </a:xfrm>
      </p:grpSpPr>
      <p:sp>
        <p:nvSpPr>
          <p:cNvPr id="2" name="Titolo verticale 1"/>
          <p:cNvSpPr>
            <a:spLocks noGrp="1"/>
          </p:cNvSpPr>
          <p:nvPr>
            <p:ph type="title" orient="vert"/>
          </p:nvPr>
        </p:nvSpPr>
        <p:spPr>
          <a:xfrm>
            <a:off x="6629400" y="274638"/>
            <a:ext cx="2057400" cy="5851525"/>
          </a:xfrm>
        </p:spPr>
        <p:txBody>
          <a:bodyPr vert="eaVert"/>
          <a:lstStyle/>
          <a:p>
            <a:r>
              <a:rPr lang="it-IT"/>
              <a:t>Fare clic per modificare lo stile del titolo</a:t>
            </a:r>
          </a:p>
        </p:txBody>
      </p:sp>
      <p:sp>
        <p:nvSpPr>
          <p:cNvPr id="3" name="Segnaposto testo verticale 2"/>
          <p:cNvSpPr>
            <a:spLocks noGrp="1"/>
          </p:cNvSpPr>
          <p:nvPr>
            <p:ph type="body" orient="vert" idx="1"/>
          </p:nvPr>
        </p:nvSpPr>
        <p:spPr>
          <a:xfrm>
            <a:off x="457200" y="274638"/>
            <a:ext cx="6019800" cy="5851525"/>
          </a:xfrm>
        </p:spPr>
        <p:txBody>
          <a:bodyPr vert="eaVert"/>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p:cNvSpPr>
            <a:spLocks noGrp="1"/>
          </p:cNvSpPr>
          <p:nvPr>
            <p:ph type="dt" sz="half" idx="10"/>
          </p:nvPr>
        </p:nvSpPr>
        <p:spPr>
          <a:xfrm>
            <a:off x="457200" y="6356350"/>
            <a:ext cx="2133600" cy="365125"/>
          </a:xfrm>
          <a:prstGeom prst="rect">
            <a:avLst/>
          </a:prstGeom>
        </p:spPr>
        <p:txBody>
          <a:bodyPr/>
          <a:lstStyle/>
          <a:p>
            <a:fld id="{B96E2279-029F-964F-A5B1-8676BDA67CCA}" type="datetimeFigureOut">
              <a:rPr lang="it-IT" smtClean="0"/>
              <a:t>13/09/2020</a:t>
            </a:fld>
            <a:endParaRPr lang="it-IT"/>
          </a:p>
        </p:txBody>
      </p:sp>
      <p:sp>
        <p:nvSpPr>
          <p:cNvPr id="5" name="Segnaposto piè di pagina 4"/>
          <p:cNvSpPr>
            <a:spLocks noGrp="1"/>
          </p:cNvSpPr>
          <p:nvPr>
            <p:ph type="ftr" sz="quarter" idx="11"/>
          </p:nvPr>
        </p:nvSpPr>
        <p:spPr>
          <a:xfrm>
            <a:off x="3124200" y="6356350"/>
            <a:ext cx="2895600" cy="365125"/>
          </a:xfrm>
          <a:prstGeom prst="rect">
            <a:avLst/>
          </a:prstGeom>
        </p:spPr>
        <p:txBody>
          <a:bodyPr/>
          <a:lstStyle/>
          <a:p>
            <a:endParaRPr lang="it-IT"/>
          </a:p>
        </p:txBody>
      </p:sp>
      <p:sp>
        <p:nvSpPr>
          <p:cNvPr id="6" name="Segnaposto numero diapositiva 5"/>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a:t>
            </a:fld>
            <a:endParaRPr lang="it-IT"/>
          </a:p>
        </p:txBody>
      </p:sp>
    </p:spTree>
    <p:extLst>
      <p:ext uri="{BB962C8B-B14F-4D97-AF65-F5344CB8AC3E}">
        <p14:creationId xmlns:p14="http://schemas.microsoft.com/office/powerpoint/2010/main" val="2833669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Diapositiva titolo">
    <p:spTree>
      <p:nvGrpSpPr>
        <p:cNvPr id="1" name=""/>
        <p:cNvGrpSpPr/>
        <p:nvPr/>
      </p:nvGrpSpPr>
      <p:grpSpPr>
        <a:xfrm>
          <a:off x="0" y="0"/>
          <a:ext cx="0" cy="0"/>
          <a:chOff x="0" y="0"/>
          <a:chExt cx="0" cy="0"/>
        </a:xfrm>
      </p:grpSpPr>
    </p:spTree>
    <p:extLst>
      <p:ext uri="{BB962C8B-B14F-4D97-AF65-F5344CB8AC3E}">
        <p14:creationId xmlns:p14="http://schemas.microsoft.com/office/powerpoint/2010/main" val="20328054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53" name="Rettangolo 252"/>
          <p:cNvSpPr/>
          <p:nvPr userDrawn="1"/>
        </p:nvSpPr>
        <p:spPr>
          <a:xfrm>
            <a:off x="0" y="1"/>
            <a:ext cx="9144000" cy="1269904"/>
          </a:xfrm>
          <a:prstGeom prst="rect">
            <a:avLst/>
          </a:prstGeom>
          <a:solidFill>
            <a:srgbClr val="728F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2" name="Titolo 1"/>
          <p:cNvSpPr>
            <a:spLocks noGrp="1"/>
          </p:cNvSpPr>
          <p:nvPr>
            <p:ph type="title"/>
          </p:nvPr>
        </p:nvSpPr>
        <p:spPr/>
        <p:txBody>
          <a:bodyPr/>
          <a:lstStyle/>
          <a:p>
            <a:r>
              <a:rPr lang="it-IT"/>
              <a:t>Fare clic per modificare lo stile del titolo</a:t>
            </a:r>
          </a:p>
        </p:txBody>
      </p:sp>
      <p:sp>
        <p:nvSpPr>
          <p:cNvPr id="3" name="Segnaposto contenuto 2"/>
          <p:cNvSpPr>
            <a:spLocks noGrp="1"/>
          </p:cNvSpPr>
          <p:nvPr>
            <p:ph idx="1"/>
          </p:nvPr>
        </p:nvSpPr>
        <p:spPr>
          <a:xfrm>
            <a:off x="457200" y="1600200"/>
            <a:ext cx="8323726" cy="4525963"/>
          </a:xfrm>
        </p:spPr>
        <p:txBody>
          <a:bodyPr/>
          <a:lstStyle/>
          <a:p>
            <a:pPr lvl="0"/>
            <a:r>
              <a:rPr lang="it-IT" dirty="0"/>
              <a:t>Fare clic per modificare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
        <p:nvSpPr>
          <p:cNvPr id="129" name="Rettangolo 128"/>
          <p:cNvSpPr/>
          <p:nvPr userDrawn="1"/>
        </p:nvSpPr>
        <p:spPr>
          <a:xfrm>
            <a:off x="0" y="6126162"/>
            <a:ext cx="9144000" cy="731837"/>
          </a:xfrm>
          <a:prstGeom prst="rect">
            <a:avLst/>
          </a:prstGeom>
          <a:solidFill>
            <a:srgbClr val="728F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grpSp>
        <p:nvGrpSpPr>
          <p:cNvPr id="132" name="Gruppo 131"/>
          <p:cNvGrpSpPr/>
          <p:nvPr userDrawn="1"/>
        </p:nvGrpSpPr>
        <p:grpSpPr>
          <a:xfrm>
            <a:off x="48007" y="1089904"/>
            <a:ext cx="9036647" cy="180000"/>
            <a:chOff x="1218340" y="275867"/>
            <a:chExt cx="17715122" cy="567843"/>
          </a:xfrm>
        </p:grpSpPr>
        <p:cxnSp>
          <p:nvCxnSpPr>
            <p:cNvPr id="133" name="Connettore 1 132"/>
            <p:cNvCxnSpPr/>
            <p:nvPr userDrawn="1"/>
          </p:nvCxnSpPr>
          <p:spPr>
            <a:xfrm>
              <a:off x="12183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4" name="Connettore 1 133"/>
            <p:cNvCxnSpPr/>
            <p:nvPr userDrawn="1"/>
          </p:nvCxnSpPr>
          <p:spPr>
            <a:xfrm>
              <a:off x="13672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5" name="Connettore 1 134"/>
            <p:cNvCxnSpPr/>
            <p:nvPr userDrawn="1"/>
          </p:nvCxnSpPr>
          <p:spPr>
            <a:xfrm>
              <a:off x="15160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6" name="Connettore 1 135"/>
            <p:cNvCxnSpPr/>
            <p:nvPr userDrawn="1"/>
          </p:nvCxnSpPr>
          <p:spPr>
            <a:xfrm>
              <a:off x="16649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7" name="Connettore 1 136"/>
            <p:cNvCxnSpPr/>
            <p:nvPr userDrawn="1"/>
          </p:nvCxnSpPr>
          <p:spPr>
            <a:xfrm>
              <a:off x="18138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8" name="Connettore 1 137"/>
            <p:cNvCxnSpPr/>
            <p:nvPr userDrawn="1"/>
          </p:nvCxnSpPr>
          <p:spPr>
            <a:xfrm>
              <a:off x="19626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9" name="Connettore 1 138"/>
            <p:cNvCxnSpPr/>
            <p:nvPr userDrawn="1"/>
          </p:nvCxnSpPr>
          <p:spPr>
            <a:xfrm>
              <a:off x="21115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0" name="Connettore 1 139"/>
            <p:cNvCxnSpPr/>
            <p:nvPr userDrawn="1"/>
          </p:nvCxnSpPr>
          <p:spPr>
            <a:xfrm>
              <a:off x="22604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1" name="Connettore 1 140"/>
            <p:cNvCxnSpPr/>
            <p:nvPr userDrawn="1"/>
          </p:nvCxnSpPr>
          <p:spPr>
            <a:xfrm>
              <a:off x="24092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2" name="Connettore 1 141"/>
            <p:cNvCxnSpPr/>
            <p:nvPr userDrawn="1"/>
          </p:nvCxnSpPr>
          <p:spPr>
            <a:xfrm>
              <a:off x="25581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3" name="Connettore 1 142"/>
            <p:cNvCxnSpPr/>
            <p:nvPr userDrawn="1"/>
          </p:nvCxnSpPr>
          <p:spPr>
            <a:xfrm>
              <a:off x="27070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4" name="Connettore 1 143"/>
            <p:cNvCxnSpPr/>
            <p:nvPr userDrawn="1"/>
          </p:nvCxnSpPr>
          <p:spPr>
            <a:xfrm>
              <a:off x="28558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5" name="Connettore 1 144"/>
            <p:cNvCxnSpPr/>
            <p:nvPr userDrawn="1"/>
          </p:nvCxnSpPr>
          <p:spPr>
            <a:xfrm>
              <a:off x="30047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6" name="Connettore 1 145"/>
            <p:cNvCxnSpPr/>
            <p:nvPr userDrawn="1"/>
          </p:nvCxnSpPr>
          <p:spPr>
            <a:xfrm>
              <a:off x="31536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7" name="Connettore 1 146"/>
            <p:cNvCxnSpPr/>
            <p:nvPr userDrawn="1"/>
          </p:nvCxnSpPr>
          <p:spPr>
            <a:xfrm>
              <a:off x="33024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8" name="Connettore 1 147"/>
            <p:cNvCxnSpPr/>
            <p:nvPr userDrawn="1"/>
          </p:nvCxnSpPr>
          <p:spPr>
            <a:xfrm>
              <a:off x="34513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9" name="Connettore 1 148"/>
            <p:cNvCxnSpPr/>
            <p:nvPr userDrawn="1"/>
          </p:nvCxnSpPr>
          <p:spPr>
            <a:xfrm>
              <a:off x="36002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0" name="Connettore 1 149"/>
            <p:cNvCxnSpPr/>
            <p:nvPr userDrawn="1"/>
          </p:nvCxnSpPr>
          <p:spPr>
            <a:xfrm>
              <a:off x="37490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1" name="Connettore 1 150"/>
            <p:cNvCxnSpPr/>
            <p:nvPr userDrawn="1"/>
          </p:nvCxnSpPr>
          <p:spPr>
            <a:xfrm>
              <a:off x="38979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2" name="Connettore 1 151"/>
            <p:cNvCxnSpPr/>
            <p:nvPr userDrawn="1"/>
          </p:nvCxnSpPr>
          <p:spPr>
            <a:xfrm>
              <a:off x="404681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3" name="Connettore 1 152"/>
            <p:cNvCxnSpPr/>
            <p:nvPr userDrawn="1"/>
          </p:nvCxnSpPr>
          <p:spPr>
            <a:xfrm>
              <a:off x="419568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4" name="Connettore 1 153"/>
            <p:cNvCxnSpPr/>
            <p:nvPr userDrawn="1"/>
          </p:nvCxnSpPr>
          <p:spPr>
            <a:xfrm>
              <a:off x="434454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5" name="Connettore 1 154"/>
            <p:cNvCxnSpPr/>
            <p:nvPr userDrawn="1"/>
          </p:nvCxnSpPr>
          <p:spPr>
            <a:xfrm>
              <a:off x="449341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6" name="Connettore 1 155"/>
            <p:cNvCxnSpPr/>
            <p:nvPr userDrawn="1"/>
          </p:nvCxnSpPr>
          <p:spPr>
            <a:xfrm>
              <a:off x="464228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7" name="Connettore 1 156"/>
            <p:cNvCxnSpPr/>
            <p:nvPr userDrawn="1"/>
          </p:nvCxnSpPr>
          <p:spPr>
            <a:xfrm>
              <a:off x="479114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8" name="Connettore 1 157"/>
            <p:cNvCxnSpPr/>
            <p:nvPr userDrawn="1"/>
          </p:nvCxnSpPr>
          <p:spPr>
            <a:xfrm>
              <a:off x="494001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9" name="Connettore 1 158"/>
            <p:cNvCxnSpPr/>
            <p:nvPr userDrawn="1"/>
          </p:nvCxnSpPr>
          <p:spPr>
            <a:xfrm>
              <a:off x="508888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0" name="Connettore 1 159"/>
            <p:cNvCxnSpPr/>
            <p:nvPr userDrawn="1"/>
          </p:nvCxnSpPr>
          <p:spPr>
            <a:xfrm>
              <a:off x="523774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1" name="Connettore 1 160"/>
            <p:cNvCxnSpPr/>
            <p:nvPr userDrawn="1"/>
          </p:nvCxnSpPr>
          <p:spPr>
            <a:xfrm>
              <a:off x="538661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2" name="Connettore 1 161"/>
            <p:cNvCxnSpPr/>
            <p:nvPr userDrawn="1"/>
          </p:nvCxnSpPr>
          <p:spPr>
            <a:xfrm>
              <a:off x="553548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3" name="Connettore 1 162"/>
            <p:cNvCxnSpPr/>
            <p:nvPr userDrawn="1"/>
          </p:nvCxnSpPr>
          <p:spPr>
            <a:xfrm>
              <a:off x="568435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4" name="Connettore 1 163"/>
            <p:cNvCxnSpPr/>
            <p:nvPr userDrawn="1"/>
          </p:nvCxnSpPr>
          <p:spPr>
            <a:xfrm>
              <a:off x="583321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5" name="Connettore 1 164"/>
            <p:cNvCxnSpPr/>
            <p:nvPr userDrawn="1"/>
          </p:nvCxnSpPr>
          <p:spPr>
            <a:xfrm>
              <a:off x="598208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6" name="Connettore 1 165"/>
            <p:cNvCxnSpPr/>
            <p:nvPr userDrawn="1"/>
          </p:nvCxnSpPr>
          <p:spPr>
            <a:xfrm>
              <a:off x="613095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7" name="Connettore 1 166"/>
            <p:cNvCxnSpPr/>
            <p:nvPr userDrawn="1"/>
          </p:nvCxnSpPr>
          <p:spPr>
            <a:xfrm>
              <a:off x="627981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8" name="Connettore 1 167"/>
            <p:cNvCxnSpPr/>
            <p:nvPr userDrawn="1"/>
          </p:nvCxnSpPr>
          <p:spPr>
            <a:xfrm>
              <a:off x="642868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9" name="Connettore 1 168"/>
            <p:cNvCxnSpPr/>
            <p:nvPr userDrawn="1"/>
          </p:nvCxnSpPr>
          <p:spPr>
            <a:xfrm>
              <a:off x="657755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0" name="Connettore 1 169"/>
            <p:cNvCxnSpPr/>
            <p:nvPr userDrawn="1"/>
          </p:nvCxnSpPr>
          <p:spPr>
            <a:xfrm>
              <a:off x="672641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1" name="Connettore 1 170"/>
            <p:cNvCxnSpPr/>
            <p:nvPr userDrawn="1"/>
          </p:nvCxnSpPr>
          <p:spPr>
            <a:xfrm>
              <a:off x="687528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2" name="Connettore 1 171"/>
            <p:cNvCxnSpPr/>
            <p:nvPr userDrawn="1"/>
          </p:nvCxnSpPr>
          <p:spPr>
            <a:xfrm>
              <a:off x="702415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3" name="Connettore 1 172"/>
            <p:cNvCxnSpPr/>
            <p:nvPr userDrawn="1"/>
          </p:nvCxnSpPr>
          <p:spPr>
            <a:xfrm>
              <a:off x="717302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4" name="Connettore 1 173"/>
            <p:cNvCxnSpPr/>
            <p:nvPr userDrawn="1"/>
          </p:nvCxnSpPr>
          <p:spPr>
            <a:xfrm>
              <a:off x="732188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5" name="Connettore 1 174"/>
            <p:cNvCxnSpPr/>
            <p:nvPr userDrawn="1"/>
          </p:nvCxnSpPr>
          <p:spPr>
            <a:xfrm>
              <a:off x="747075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6" name="Connettore 1 175"/>
            <p:cNvCxnSpPr/>
            <p:nvPr userDrawn="1"/>
          </p:nvCxnSpPr>
          <p:spPr>
            <a:xfrm>
              <a:off x="761962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7" name="Connettore 1 176"/>
            <p:cNvCxnSpPr/>
            <p:nvPr userDrawn="1"/>
          </p:nvCxnSpPr>
          <p:spPr>
            <a:xfrm>
              <a:off x="776848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8" name="Connettore 1 177"/>
            <p:cNvCxnSpPr/>
            <p:nvPr userDrawn="1"/>
          </p:nvCxnSpPr>
          <p:spPr>
            <a:xfrm>
              <a:off x="791735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9" name="Connettore 1 178"/>
            <p:cNvCxnSpPr/>
            <p:nvPr userDrawn="1"/>
          </p:nvCxnSpPr>
          <p:spPr>
            <a:xfrm>
              <a:off x="806622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0" name="Connettore 1 179"/>
            <p:cNvCxnSpPr/>
            <p:nvPr userDrawn="1"/>
          </p:nvCxnSpPr>
          <p:spPr>
            <a:xfrm>
              <a:off x="821508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1" name="Connettore 1 180"/>
            <p:cNvCxnSpPr/>
            <p:nvPr userDrawn="1"/>
          </p:nvCxnSpPr>
          <p:spPr>
            <a:xfrm>
              <a:off x="836395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2" name="Connettore 1 181"/>
            <p:cNvCxnSpPr/>
            <p:nvPr userDrawn="1"/>
          </p:nvCxnSpPr>
          <p:spPr>
            <a:xfrm>
              <a:off x="851282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3" name="Connettore 1 182"/>
            <p:cNvCxnSpPr/>
            <p:nvPr userDrawn="1"/>
          </p:nvCxnSpPr>
          <p:spPr>
            <a:xfrm>
              <a:off x="866169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4" name="Connettore 1 183"/>
            <p:cNvCxnSpPr/>
            <p:nvPr userDrawn="1"/>
          </p:nvCxnSpPr>
          <p:spPr>
            <a:xfrm>
              <a:off x="881055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5" name="Connettore 1 184"/>
            <p:cNvCxnSpPr/>
            <p:nvPr userDrawn="1"/>
          </p:nvCxnSpPr>
          <p:spPr>
            <a:xfrm>
              <a:off x="895942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6" name="Connettore 1 185"/>
            <p:cNvCxnSpPr/>
            <p:nvPr userDrawn="1"/>
          </p:nvCxnSpPr>
          <p:spPr>
            <a:xfrm>
              <a:off x="910829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7" name="Connettore 1 186"/>
            <p:cNvCxnSpPr/>
            <p:nvPr userDrawn="1"/>
          </p:nvCxnSpPr>
          <p:spPr>
            <a:xfrm>
              <a:off x="925715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8" name="Connettore 1 187"/>
            <p:cNvCxnSpPr/>
            <p:nvPr userDrawn="1"/>
          </p:nvCxnSpPr>
          <p:spPr>
            <a:xfrm>
              <a:off x="940602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9" name="Connettore 1 188"/>
            <p:cNvCxnSpPr/>
            <p:nvPr userDrawn="1"/>
          </p:nvCxnSpPr>
          <p:spPr>
            <a:xfrm>
              <a:off x="955489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0" name="Connettore 1 189"/>
            <p:cNvCxnSpPr/>
            <p:nvPr userDrawn="1"/>
          </p:nvCxnSpPr>
          <p:spPr>
            <a:xfrm>
              <a:off x="970375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1" name="Connettore 1 190"/>
            <p:cNvCxnSpPr/>
            <p:nvPr userDrawn="1"/>
          </p:nvCxnSpPr>
          <p:spPr>
            <a:xfrm>
              <a:off x="985262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2" name="Connettore 1 191"/>
            <p:cNvCxnSpPr/>
            <p:nvPr userDrawn="1"/>
          </p:nvCxnSpPr>
          <p:spPr>
            <a:xfrm>
              <a:off x="1000149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3" name="Connettore 1 192"/>
            <p:cNvCxnSpPr/>
            <p:nvPr userDrawn="1"/>
          </p:nvCxnSpPr>
          <p:spPr>
            <a:xfrm>
              <a:off x="1015036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4" name="Connettore 1 193"/>
            <p:cNvCxnSpPr/>
            <p:nvPr userDrawn="1"/>
          </p:nvCxnSpPr>
          <p:spPr>
            <a:xfrm>
              <a:off x="1029922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5" name="Connettore 1 194"/>
            <p:cNvCxnSpPr/>
            <p:nvPr userDrawn="1"/>
          </p:nvCxnSpPr>
          <p:spPr>
            <a:xfrm>
              <a:off x="1044809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6" name="Connettore 1 195"/>
            <p:cNvCxnSpPr/>
            <p:nvPr userDrawn="1"/>
          </p:nvCxnSpPr>
          <p:spPr>
            <a:xfrm>
              <a:off x="1059696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7" name="Connettore 1 196"/>
            <p:cNvCxnSpPr/>
            <p:nvPr userDrawn="1"/>
          </p:nvCxnSpPr>
          <p:spPr>
            <a:xfrm>
              <a:off x="1074582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8" name="Connettore 1 197"/>
            <p:cNvCxnSpPr/>
            <p:nvPr userDrawn="1"/>
          </p:nvCxnSpPr>
          <p:spPr>
            <a:xfrm>
              <a:off x="1089469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9" name="Connettore 1 198"/>
            <p:cNvCxnSpPr/>
            <p:nvPr userDrawn="1"/>
          </p:nvCxnSpPr>
          <p:spPr>
            <a:xfrm>
              <a:off x="110435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0" name="Connettore 1 199"/>
            <p:cNvCxnSpPr/>
            <p:nvPr userDrawn="1"/>
          </p:nvCxnSpPr>
          <p:spPr>
            <a:xfrm>
              <a:off x="1119242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1" name="Connettore 1 200"/>
            <p:cNvCxnSpPr/>
            <p:nvPr userDrawn="1"/>
          </p:nvCxnSpPr>
          <p:spPr>
            <a:xfrm>
              <a:off x="1134129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2" name="Connettore 1 201"/>
            <p:cNvCxnSpPr/>
            <p:nvPr userDrawn="1"/>
          </p:nvCxnSpPr>
          <p:spPr>
            <a:xfrm>
              <a:off x="1149016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3" name="Connettore 1 202"/>
            <p:cNvCxnSpPr/>
            <p:nvPr userDrawn="1"/>
          </p:nvCxnSpPr>
          <p:spPr>
            <a:xfrm>
              <a:off x="1163903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4" name="Connettore 1 203"/>
            <p:cNvCxnSpPr/>
            <p:nvPr userDrawn="1"/>
          </p:nvCxnSpPr>
          <p:spPr>
            <a:xfrm>
              <a:off x="1178789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5" name="Connettore 1 204"/>
            <p:cNvCxnSpPr/>
            <p:nvPr userDrawn="1"/>
          </p:nvCxnSpPr>
          <p:spPr>
            <a:xfrm>
              <a:off x="1193676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6" name="Connettore 1 205"/>
            <p:cNvCxnSpPr/>
            <p:nvPr userDrawn="1"/>
          </p:nvCxnSpPr>
          <p:spPr>
            <a:xfrm>
              <a:off x="1208563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7" name="Connettore 1 206"/>
            <p:cNvCxnSpPr/>
            <p:nvPr userDrawn="1"/>
          </p:nvCxnSpPr>
          <p:spPr>
            <a:xfrm>
              <a:off x="1223449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8" name="Connettore 1 207"/>
            <p:cNvCxnSpPr/>
            <p:nvPr userDrawn="1"/>
          </p:nvCxnSpPr>
          <p:spPr>
            <a:xfrm>
              <a:off x="1238336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9" name="Connettore 1 208"/>
            <p:cNvCxnSpPr/>
            <p:nvPr userDrawn="1"/>
          </p:nvCxnSpPr>
          <p:spPr>
            <a:xfrm>
              <a:off x="1253223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0" name="Connettore 1 209"/>
            <p:cNvCxnSpPr/>
            <p:nvPr userDrawn="1"/>
          </p:nvCxnSpPr>
          <p:spPr>
            <a:xfrm>
              <a:off x="1268109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1" name="Connettore 1 210"/>
            <p:cNvCxnSpPr/>
            <p:nvPr userDrawn="1"/>
          </p:nvCxnSpPr>
          <p:spPr>
            <a:xfrm>
              <a:off x="1282996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2" name="Connettore 1 211"/>
            <p:cNvCxnSpPr/>
            <p:nvPr userDrawn="1"/>
          </p:nvCxnSpPr>
          <p:spPr>
            <a:xfrm>
              <a:off x="1297883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3" name="Connettore 1 212"/>
            <p:cNvCxnSpPr/>
            <p:nvPr userDrawn="1"/>
          </p:nvCxnSpPr>
          <p:spPr>
            <a:xfrm>
              <a:off x="1312770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4" name="Connettore 1 213"/>
            <p:cNvCxnSpPr/>
            <p:nvPr userDrawn="1"/>
          </p:nvCxnSpPr>
          <p:spPr>
            <a:xfrm>
              <a:off x="1327656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5" name="Connettore 1 214"/>
            <p:cNvCxnSpPr/>
            <p:nvPr userDrawn="1"/>
          </p:nvCxnSpPr>
          <p:spPr>
            <a:xfrm>
              <a:off x="1342543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6" name="Connettore 1 215"/>
            <p:cNvCxnSpPr/>
            <p:nvPr userDrawn="1"/>
          </p:nvCxnSpPr>
          <p:spPr>
            <a:xfrm>
              <a:off x="1357430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7" name="Connettore 1 216"/>
            <p:cNvCxnSpPr/>
            <p:nvPr userDrawn="1"/>
          </p:nvCxnSpPr>
          <p:spPr>
            <a:xfrm>
              <a:off x="1372316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8" name="Connettore 1 217"/>
            <p:cNvCxnSpPr/>
            <p:nvPr userDrawn="1"/>
          </p:nvCxnSpPr>
          <p:spPr>
            <a:xfrm>
              <a:off x="1387203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9" name="Connettore 1 218"/>
            <p:cNvCxnSpPr/>
            <p:nvPr userDrawn="1"/>
          </p:nvCxnSpPr>
          <p:spPr>
            <a:xfrm>
              <a:off x="1402090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0" name="Connettore 1 219"/>
            <p:cNvCxnSpPr/>
            <p:nvPr userDrawn="1"/>
          </p:nvCxnSpPr>
          <p:spPr>
            <a:xfrm>
              <a:off x="1416976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1" name="Connettore 1 220"/>
            <p:cNvCxnSpPr/>
            <p:nvPr userDrawn="1"/>
          </p:nvCxnSpPr>
          <p:spPr>
            <a:xfrm>
              <a:off x="1431863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2" name="Connettore 1 221"/>
            <p:cNvCxnSpPr/>
            <p:nvPr userDrawn="1"/>
          </p:nvCxnSpPr>
          <p:spPr>
            <a:xfrm>
              <a:off x="1446750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3" name="Connettore 1 222"/>
            <p:cNvCxnSpPr/>
            <p:nvPr userDrawn="1"/>
          </p:nvCxnSpPr>
          <p:spPr>
            <a:xfrm>
              <a:off x="1461637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4" name="Connettore 1 223"/>
            <p:cNvCxnSpPr/>
            <p:nvPr userDrawn="1"/>
          </p:nvCxnSpPr>
          <p:spPr>
            <a:xfrm>
              <a:off x="1476523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5" name="Connettore 1 224"/>
            <p:cNvCxnSpPr/>
            <p:nvPr userDrawn="1"/>
          </p:nvCxnSpPr>
          <p:spPr>
            <a:xfrm>
              <a:off x="1491410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6" name="Connettore 1 225"/>
            <p:cNvCxnSpPr/>
            <p:nvPr userDrawn="1"/>
          </p:nvCxnSpPr>
          <p:spPr>
            <a:xfrm>
              <a:off x="1506297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7" name="Connettore 1 226"/>
            <p:cNvCxnSpPr/>
            <p:nvPr userDrawn="1"/>
          </p:nvCxnSpPr>
          <p:spPr>
            <a:xfrm>
              <a:off x="1521183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8" name="Connettore 1 227"/>
            <p:cNvCxnSpPr/>
            <p:nvPr userDrawn="1"/>
          </p:nvCxnSpPr>
          <p:spPr>
            <a:xfrm>
              <a:off x="1536070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9" name="Connettore 1 228"/>
            <p:cNvCxnSpPr/>
            <p:nvPr userDrawn="1"/>
          </p:nvCxnSpPr>
          <p:spPr>
            <a:xfrm>
              <a:off x="1550957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0" name="Connettore 1 229"/>
            <p:cNvCxnSpPr/>
            <p:nvPr userDrawn="1"/>
          </p:nvCxnSpPr>
          <p:spPr>
            <a:xfrm>
              <a:off x="1565843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1" name="Connettore 1 230"/>
            <p:cNvCxnSpPr/>
            <p:nvPr userDrawn="1"/>
          </p:nvCxnSpPr>
          <p:spPr>
            <a:xfrm>
              <a:off x="1580730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2" name="Connettore 1 231"/>
            <p:cNvCxnSpPr/>
            <p:nvPr userDrawn="1"/>
          </p:nvCxnSpPr>
          <p:spPr>
            <a:xfrm>
              <a:off x="1595617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3" name="Connettore 1 232"/>
            <p:cNvCxnSpPr/>
            <p:nvPr userDrawn="1"/>
          </p:nvCxnSpPr>
          <p:spPr>
            <a:xfrm>
              <a:off x="161050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4" name="Connettore 1 233"/>
            <p:cNvCxnSpPr/>
            <p:nvPr userDrawn="1"/>
          </p:nvCxnSpPr>
          <p:spPr>
            <a:xfrm>
              <a:off x="162539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5" name="Connettore 1 234"/>
            <p:cNvCxnSpPr/>
            <p:nvPr userDrawn="1"/>
          </p:nvCxnSpPr>
          <p:spPr>
            <a:xfrm>
              <a:off x="164027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6" name="Connettore 1 235"/>
            <p:cNvCxnSpPr/>
            <p:nvPr userDrawn="1"/>
          </p:nvCxnSpPr>
          <p:spPr>
            <a:xfrm>
              <a:off x="165516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7" name="Connettore 1 236"/>
            <p:cNvCxnSpPr/>
            <p:nvPr userDrawn="1"/>
          </p:nvCxnSpPr>
          <p:spPr>
            <a:xfrm>
              <a:off x="167005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8" name="Connettore 1 237"/>
            <p:cNvCxnSpPr/>
            <p:nvPr userDrawn="1"/>
          </p:nvCxnSpPr>
          <p:spPr>
            <a:xfrm>
              <a:off x="168493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9" name="Connettore 1 238"/>
            <p:cNvCxnSpPr/>
            <p:nvPr userDrawn="1"/>
          </p:nvCxnSpPr>
          <p:spPr>
            <a:xfrm>
              <a:off x="169982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0" name="Connettore 1 239"/>
            <p:cNvCxnSpPr/>
            <p:nvPr userDrawn="1"/>
          </p:nvCxnSpPr>
          <p:spPr>
            <a:xfrm>
              <a:off x="171471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1" name="Connettore 1 240"/>
            <p:cNvCxnSpPr/>
            <p:nvPr userDrawn="1"/>
          </p:nvCxnSpPr>
          <p:spPr>
            <a:xfrm>
              <a:off x="172959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2" name="Connettore 1 241"/>
            <p:cNvCxnSpPr/>
            <p:nvPr userDrawn="1"/>
          </p:nvCxnSpPr>
          <p:spPr>
            <a:xfrm>
              <a:off x="174448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3" name="Connettore 1 242"/>
            <p:cNvCxnSpPr/>
            <p:nvPr userDrawn="1"/>
          </p:nvCxnSpPr>
          <p:spPr>
            <a:xfrm>
              <a:off x="175937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4" name="Connettore 1 243"/>
            <p:cNvCxnSpPr/>
            <p:nvPr userDrawn="1"/>
          </p:nvCxnSpPr>
          <p:spPr>
            <a:xfrm>
              <a:off x="177425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5" name="Connettore 1 244"/>
            <p:cNvCxnSpPr/>
            <p:nvPr userDrawn="1"/>
          </p:nvCxnSpPr>
          <p:spPr>
            <a:xfrm>
              <a:off x="178914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6" name="Connettore 1 245"/>
            <p:cNvCxnSpPr/>
            <p:nvPr userDrawn="1"/>
          </p:nvCxnSpPr>
          <p:spPr>
            <a:xfrm>
              <a:off x="180403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7" name="Connettore 1 246"/>
            <p:cNvCxnSpPr/>
            <p:nvPr userDrawn="1"/>
          </p:nvCxnSpPr>
          <p:spPr>
            <a:xfrm>
              <a:off x="181891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8" name="Connettore 1 247"/>
            <p:cNvCxnSpPr/>
            <p:nvPr userDrawn="1"/>
          </p:nvCxnSpPr>
          <p:spPr>
            <a:xfrm>
              <a:off x="183380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9" name="Connettore 1 248"/>
            <p:cNvCxnSpPr/>
            <p:nvPr userDrawn="1"/>
          </p:nvCxnSpPr>
          <p:spPr>
            <a:xfrm>
              <a:off x="184869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0" name="Connettore 1 249"/>
            <p:cNvCxnSpPr/>
            <p:nvPr userDrawn="1"/>
          </p:nvCxnSpPr>
          <p:spPr>
            <a:xfrm>
              <a:off x="186357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1" name="Connettore 1 250"/>
            <p:cNvCxnSpPr/>
            <p:nvPr userDrawn="1"/>
          </p:nvCxnSpPr>
          <p:spPr>
            <a:xfrm>
              <a:off x="187846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2" name="Connettore 1 251"/>
            <p:cNvCxnSpPr/>
            <p:nvPr userDrawn="1"/>
          </p:nvCxnSpPr>
          <p:spPr>
            <a:xfrm>
              <a:off x="189334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grpSp>
      <p:pic>
        <p:nvPicPr>
          <p:cNvPr id="254" name="Picture 2" descr="Y:\IMMAGINE _COORDINATA_2014\PPT\modello1\loghi_PNG\03_Polimi_logotipo_bandiera-1riga.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94898" y="6346378"/>
            <a:ext cx="2780124" cy="2893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88868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p:cNvSpPr>
            <a:spLocks noGrp="1"/>
          </p:cNvSpPr>
          <p:nvPr>
            <p:ph type="title"/>
          </p:nvPr>
        </p:nvSpPr>
        <p:spPr>
          <a:xfrm>
            <a:off x="722313" y="4406900"/>
            <a:ext cx="7772400" cy="1362075"/>
          </a:xfrm>
        </p:spPr>
        <p:txBody>
          <a:bodyPr anchor="t"/>
          <a:lstStyle>
            <a:lvl1pPr algn="l">
              <a:defRPr sz="4000" b="1" cap="all"/>
            </a:lvl1pPr>
          </a:lstStyle>
          <a:p>
            <a:r>
              <a:rPr lang="it-IT"/>
              <a:t>Fare clic per modificare lo stile del titolo</a:t>
            </a:r>
          </a:p>
        </p:txBody>
      </p:sp>
      <p:sp>
        <p:nvSpPr>
          <p:cNvPr id="3" name="Segnaposto testo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Fare clic per modificare stili del testo dello schema</a:t>
            </a:r>
          </a:p>
        </p:txBody>
      </p:sp>
      <p:sp>
        <p:nvSpPr>
          <p:cNvPr id="4" name="Segnaposto data 3"/>
          <p:cNvSpPr>
            <a:spLocks noGrp="1"/>
          </p:cNvSpPr>
          <p:nvPr>
            <p:ph type="dt" sz="half" idx="10"/>
          </p:nvPr>
        </p:nvSpPr>
        <p:spPr>
          <a:xfrm>
            <a:off x="457200" y="6356350"/>
            <a:ext cx="2133600" cy="365125"/>
          </a:xfrm>
          <a:prstGeom prst="rect">
            <a:avLst/>
          </a:prstGeom>
        </p:spPr>
        <p:txBody>
          <a:bodyPr/>
          <a:lstStyle/>
          <a:p>
            <a:fld id="{B96E2279-029F-964F-A5B1-8676BDA67CCA}" type="datetimeFigureOut">
              <a:rPr lang="it-IT" smtClean="0"/>
              <a:t>13/09/2020</a:t>
            </a:fld>
            <a:endParaRPr lang="it-IT"/>
          </a:p>
        </p:txBody>
      </p:sp>
      <p:sp>
        <p:nvSpPr>
          <p:cNvPr id="5" name="Segnaposto piè di pagina 4"/>
          <p:cNvSpPr>
            <a:spLocks noGrp="1"/>
          </p:cNvSpPr>
          <p:nvPr>
            <p:ph type="ftr" sz="quarter" idx="11"/>
          </p:nvPr>
        </p:nvSpPr>
        <p:spPr>
          <a:xfrm>
            <a:off x="3124200" y="6356350"/>
            <a:ext cx="2895600" cy="365125"/>
          </a:xfrm>
          <a:prstGeom prst="rect">
            <a:avLst/>
          </a:prstGeom>
        </p:spPr>
        <p:txBody>
          <a:bodyPr/>
          <a:lstStyle/>
          <a:p>
            <a:endParaRPr lang="it-IT"/>
          </a:p>
        </p:txBody>
      </p:sp>
      <p:sp>
        <p:nvSpPr>
          <p:cNvPr id="6" name="Segnaposto numero diapositiva 5"/>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a:t>
            </a:fld>
            <a:endParaRPr lang="it-IT"/>
          </a:p>
        </p:txBody>
      </p:sp>
    </p:spTree>
    <p:extLst>
      <p:ext uri="{BB962C8B-B14F-4D97-AF65-F5344CB8AC3E}">
        <p14:creationId xmlns:p14="http://schemas.microsoft.com/office/powerpoint/2010/main" val="19619221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Contenuto 2">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p>
        </p:txBody>
      </p:sp>
      <p:sp>
        <p:nvSpPr>
          <p:cNvPr id="3" name="Segnaposto contenuto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data 4"/>
          <p:cNvSpPr>
            <a:spLocks noGrp="1"/>
          </p:cNvSpPr>
          <p:nvPr>
            <p:ph type="dt" sz="half" idx="10"/>
          </p:nvPr>
        </p:nvSpPr>
        <p:spPr>
          <a:xfrm>
            <a:off x="457200" y="6356350"/>
            <a:ext cx="2133600" cy="365125"/>
          </a:xfrm>
          <a:prstGeom prst="rect">
            <a:avLst/>
          </a:prstGeom>
        </p:spPr>
        <p:txBody>
          <a:bodyPr/>
          <a:lstStyle/>
          <a:p>
            <a:fld id="{B96E2279-029F-964F-A5B1-8676BDA67CCA}" type="datetimeFigureOut">
              <a:rPr lang="it-IT" smtClean="0"/>
              <a:t>13/09/2020</a:t>
            </a:fld>
            <a:endParaRPr lang="it-IT"/>
          </a:p>
        </p:txBody>
      </p:sp>
      <p:sp>
        <p:nvSpPr>
          <p:cNvPr id="6" name="Segnaposto piè di pagina 5"/>
          <p:cNvSpPr>
            <a:spLocks noGrp="1"/>
          </p:cNvSpPr>
          <p:nvPr>
            <p:ph type="ftr" sz="quarter" idx="11"/>
          </p:nvPr>
        </p:nvSpPr>
        <p:spPr>
          <a:xfrm>
            <a:off x="3124200" y="6356350"/>
            <a:ext cx="2895600" cy="365125"/>
          </a:xfrm>
          <a:prstGeom prst="rect">
            <a:avLst/>
          </a:prstGeom>
        </p:spPr>
        <p:txBody>
          <a:bodyPr/>
          <a:lstStyle/>
          <a:p>
            <a:endParaRPr lang="it-IT"/>
          </a:p>
        </p:txBody>
      </p:sp>
      <p:sp>
        <p:nvSpPr>
          <p:cNvPr id="7" name="Segnaposto numero diapositiva 6"/>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a:t>
            </a:fld>
            <a:endParaRPr lang="it-IT"/>
          </a:p>
        </p:txBody>
      </p:sp>
    </p:spTree>
    <p:extLst>
      <p:ext uri="{BB962C8B-B14F-4D97-AF65-F5344CB8AC3E}">
        <p14:creationId xmlns:p14="http://schemas.microsoft.com/office/powerpoint/2010/main" val="23060060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lvl1pPr>
              <a:defRPr/>
            </a:lvl1pPr>
          </a:lstStyle>
          <a:p>
            <a:r>
              <a:rPr lang="it-IT"/>
              <a:t>Fare clic per modificare lo stile del titolo</a:t>
            </a:r>
          </a:p>
        </p:txBody>
      </p:sp>
      <p:sp>
        <p:nvSpPr>
          <p:cNvPr id="3" name="Segnaposto testo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stili del testo dello schema</a:t>
            </a:r>
          </a:p>
        </p:txBody>
      </p:sp>
      <p:sp>
        <p:nvSpPr>
          <p:cNvPr id="4" name="Segnaposto contenuto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stili del testo dello schema</a:t>
            </a:r>
          </a:p>
        </p:txBody>
      </p:sp>
      <p:sp>
        <p:nvSpPr>
          <p:cNvPr id="6" name="Segnaposto contenuto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Segnaposto data 6"/>
          <p:cNvSpPr>
            <a:spLocks noGrp="1"/>
          </p:cNvSpPr>
          <p:nvPr>
            <p:ph type="dt" sz="half" idx="10"/>
          </p:nvPr>
        </p:nvSpPr>
        <p:spPr>
          <a:xfrm>
            <a:off x="457200" y="6356350"/>
            <a:ext cx="2133600" cy="365125"/>
          </a:xfrm>
          <a:prstGeom prst="rect">
            <a:avLst/>
          </a:prstGeom>
        </p:spPr>
        <p:txBody>
          <a:bodyPr/>
          <a:lstStyle/>
          <a:p>
            <a:fld id="{B96E2279-029F-964F-A5B1-8676BDA67CCA}" type="datetimeFigureOut">
              <a:rPr lang="it-IT" smtClean="0"/>
              <a:t>13/09/2020</a:t>
            </a:fld>
            <a:endParaRPr lang="it-IT"/>
          </a:p>
        </p:txBody>
      </p:sp>
      <p:sp>
        <p:nvSpPr>
          <p:cNvPr id="8" name="Segnaposto piè di pagina 7"/>
          <p:cNvSpPr>
            <a:spLocks noGrp="1"/>
          </p:cNvSpPr>
          <p:nvPr>
            <p:ph type="ftr" sz="quarter" idx="11"/>
          </p:nvPr>
        </p:nvSpPr>
        <p:spPr>
          <a:xfrm>
            <a:off x="3124200" y="6356350"/>
            <a:ext cx="2895600" cy="365125"/>
          </a:xfrm>
          <a:prstGeom prst="rect">
            <a:avLst/>
          </a:prstGeom>
        </p:spPr>
        <p:txBody>
          <a:bodyPr/>
          <a:lstStyle/>
          <a:p>
            <a:endParaRPr lang="it-IT"/>
          </a:p>
        </p:txBody>
      </p:sp>
      <p:sp>
        <p:nvSpPr>
          <p:cNvPr id="9" name="Segnaposto numero diapositiva 8"/>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a:t>
            </a:fld>
            <a:endParaRPr lang="it-IT"/>
          </a:p>
        </p:txBody>
      </p:sp>
    </p:spTree>
    <p:extLst>
      <p:ext uri="{BB962C8B-B14F-4D97-AF65-F5344CB8AC3E}">
        <p14:creationId xmlns:p14="http://schemas.microsoft.com/office/powerpoint/2010/main" val="8409532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p>
        </p:txBody>
      </p:sp>
      <p:sp>
        <p:nvSpPr>
          <p:cNvPr id="3" name="Segnaposto data 2"/>
          <p:cNvSpPr>
            <a:spLocks noGrp="1"/>
          </p:cNvSpPr>
          <p:nvPr>
            <p:ph type="dt" sz="half" idx="10"/>
          </p:nvPr>
        </p:nvSpPr>
        <p:spPr>
          <a:xfrm>
            <a:off x="457200" y="6356350"/>
            <a:ext cx="2133600" cy="365125"/>
          </a:xfrm>
          <a:prstGeom prst="rect">
            <a:avLst/>
          </a:prstGeom>
        </p:spPr>
        <p:txBody>
          <a:bodyPr/>
          <a:lstStyle/>
          <a:p>
            <a:fld id="{B96E2279-029F-964F-A5B1-8676BDA67CCA}" type="datetimeFigureOut">
              <a:rPr lang="it-IT" smtClean="0"/>
              <a:t>13/09/2020</a:t>
            </a:fld>
            <a:endParaRPr lang="it-IT"/>
          </a:p>
        </p:txBody>
      </p:sp>
      <p:sp>
        <p:nvSpPr>
          <p:cNvPr id="4" name="Segnaposto piè di pagina 3"/>
          <p:cNvSpPr>
            <a:spLocks noGrp="1"/>
          </p:cNvSpPr>
          <p:nvPr>
            <p:ph type="ftr" sz="quarter" idx="11"/>
          </p:nvPr>
        </p:nvSpPr>
        <p:spPr>
          <a:xfrm>
            <a:off x="3124200" y="6356350"/>
            <a:ext cx="2895600" cy="365125"/>
          </a:xfrm>
          <a:prstGeom prst="rect">
            <a:avLst/>
          </a:prstGeom>
        </p:spPr>
        <p:txBody>
          <a:bodyPr/>
          <a:lstStyle/>
          <a:p>
            <a:endParaRPr lang="it-IT"/>
          </a:p>
        </p:txBody>
      </p:sp>
      <p:sp>
        <p:nvSpPr>
          <p:cNvPr id="5" name="Segnaposto numero diapositiva 4"/>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a:t>
            </a:fld>
            <a:endParaRPr lang="it-IT"/>
          </a:p>
        </p:txBody>
      </p:sp>
    </p:spTree>
    <p:extLst>
      <p:ext uri="{BB962C8B-B14F-4D97-AF65-F5344CB8AC3E}">
        <p14:creationId xmlns:p14="http://schemas.microsoft.com/office/powerpoint/2010/main" val="34784421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o">
    <p:spTree>
      <p:nvGrpSpPr>
        <p:cNvPr id="1" name=""/>
        <p:cNvGrpSpPr/>
        <p:nvPr/>
      </p:nvGrpSpPr>
      <p:grpSpPr>
        <a:xfrm>
          <a:off x="0" y="0"/>
          <a:ext cx="0" cy="0"/>
          <a:chOff x="0" y="0"/>
          <a:chExt cx="0" cy="0"/>
        </a:xfrm>
      </p:grpSpPr>
      <p:sp>
        <p:nvSpPr>
          <p:cNvPr id="2" name="Segnaposto data 1"/>
          <p:cNvSpPr>
            <a:spLocks noGrp="1"/>
          </p:cNvSpPr>
          <p:nvPr>
            <p:ph type="dt" sz="half" idx="10"/>
          </p:nvPr>
        </p:nvSpPr>
        <p:spPr>
          <a:xfrm>
            <a:off x="457200" y="6356350"/>
            <a:ext cx="2133600" cy="365125"/>
          </a:xfrm>
          <a:prstGeom prst="rect">
            <a:avLst/>
          </a:prstGeom>
        </p:spPr>
        <p:txBody>
          <a:bodyPr/>
          <a:lstStyle/>
          <a:p>
            <a:fld id="{B96E2279-029F-964F-A5B1-8676BDA67CCA}" type="datetimeFigureOut">
              <a:rPr lang="it-IT" smtClean="0"/>
              <a:t>13/09/2020</a:t>
            </a:fld>
            <a:endParaRPr lang="it-IT"/>
          </a:p>
        </p:txBody>
      </p:sp>
      <p:sp>
        <p:nvSpPr>
          <p:cNvPr id="3" name="Segnaposto piè di pagina 2"/>
          <p:cNvSpPr>
            <a:spLocks noGrp="1"/>
          </p:cNvSpPr>
          <p:nvPr>
            <p:ph type="ftr" sz="quarter" idx="11"/>
          </p:nvPr>
        </p:nvSpPr>
        <p:spPr>
          <a:xfrm>
            <a:off x="3124200" y="6356350"/>
            <a:ext cx="2895600" cy="365125"/>
          </a:xfrm>
          <a:prstGeom prst="rect">
            <a:avLst/>
          </a:prstGeom>
        </p:spPr>
        <p:txBody>
          <a:bodyPr/>
          <a:lstStyle/>
          <a:p>
            <a:endParaRPr lang="it-IT"/>
          </a:p>
        </p:txBody>
      </p:sp>
      <p:sp>
        <p:nvSpPr>
          <p:cNvPr id="4" name="Segnaposto numero diapositiva 3"/>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a:t>
            </a:fld>
            <a:endParaRPr lang="it-IT"/>
          </a:p>
        </p:txBody>
      </p:sp>
    </p:spTree>
    <p:extLst>
      <p:ext uri="{BB962C8B-B14F-4D97-AF65-F5344CB8AC3E}">
        <p14:creationId xmlns:p14="http://schemas.microsoft.com/office/powerpoint/2010/main" val="19259777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457200" y="273050"/>
            <a:ext cx="3008313" cy="1162050"/>
          </a:xfrm>
        </p:spPr>
        <p:txBody>
          <a:bodyPr anchor="b"/>
          <a:lstStyle>
            <a:lvl1pPr algn="l">
              <a:defRPr sz="2000" b="1"/>
            </a:lvl1pPr>
          </a:lstStyle>
          <a:p>
            <a:r>
              <a:rPr lang="it-IT"/>
              <a:t>Fare clic per modificare lo stile del titolo</a:t>
            </a:r>
          </a:p>
        </p:txBody>
      </p:sp>
      <p:sp>
        <p:nvSpPr>
          <p:cNvPr id="3" name="Segnaposto contenuto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stili del testo dello schema</a:t>
            </a:r>
          </a:p>
        </p:txBody>
      </p:sp>
      <p:sp>
        <p:nvSpPr>
          <p:cNvPr id="5" name="Segnaposto data 4"/>
          <p:cNvSpPr>
            <a:spLocks noGrp="1"/>
          </p:cNvSpPr>
          <p:nvPr>
            <p:ph type="dt" sz="half" idx="10"/>
          </p:nvPr>
        </p:nvSpPr>
        <p:spPr>
          <a:xfrm>
            <a:off x="457200" y="6356350"/>
            <a:ext cx="2133600" cy="365125"/>
          </a:xfrm>
          <a:prstGeom prst="rect">
            <a:avLst/>
          </a:prstGeom>
        </p:spPr>
        <p:txBody>
          <a:bodyPr/>
          <a:lstStyle/>
          <a:p>
            <a:fld id="{B96E2279-029F-964F-A5B1-8676BDA67CCA}" type="datetimeFigureOut">
              <a:rPr lang="it-IT" smtClean="0"/>
              <a:t>13/09/2020</a:t>
            </a:fld>
            <a:endParaRPr lang="it-IT"/>
          </a:p>
        </p:txBody>
      </p:sp>
      <p:sp>
        <p:nvSpPr>
          <p:cNvPr id="6" name="Segnaposto piè di pagina 5"/>
          <p:cNvSpPr>
            <a:spLocks noGrp="1"/>
          </p:cNvSpPr>
          <p:nvPr>
            <p:ph type="ftr" sz="quarter" idx="11"/>
          </p:nvPr>
        </p:nvSpPr>
        <p:spPr>
          <a:xfrm>
            <a:off x="3124200" y="6356350"/>
            <a:ext cx="2895600" cy="365125"/>
          </a:xfrm>
          <a:prstGeom prst="rect">
            <a:avLst/>
          </a:prstGeom>
        </p:spPr>
        <p:txBody>
          <a:bodyPr/>
          <a:lstStyle/>
          <a:p>
            <a:endParaRPr lang="it-IT"/>
          </a:p>
        </p:txBody>
      </p:sp>
      <p:sp>
        <p:nvSpPr>
          <p:cNvPr id="7" name="Segnaposto numero diapositiva 6"/>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a:t>
            </a:fld>
            <a:endParaRPr lang="it-IT"/>
          </a:p>
        </p:txBody>
      </p:sp>
    </p:spTree>
    <p:extLst>
      <p:ext uri="{BB962C8B-B14F-4D97-AF65-F5344CB8AC3E}">
        <p14:creationId xmlns:p14="http://schemas.microsoft.com/office/powerpoint/2010/main" val="38675857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1792288" y="4800600"/>
            <a:ext cx="5486400" cy="566738"/>
          </a:xfrm>
        </p:spPr>
        <p:txBody>
          <a:bodyPr anchor="b"/>
          <a:lstStyle>
            <a:lvl1pPr algn="l">
              <a:defRPr sz="2000" b="1"/>
            </a:lvl1pPr>
          </a:lstStyle>
          <a:p>
            <a:r>
              <a:rPr lang="it-IT"/>
              <a:t>Fare clic per modificare lo stile del titolo</a:t>
            </a:r>
          </a:p>
        </p:txBody>
      </p:sp>
      <p:sp>
        <p:nvSpPr>
          <p:cNvPr id="3" name="Segnaposto immagine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it-IT"/>
              <a:t>Fare clic sull'icona per inserire un'immagine</a:t>
            </a:r>
          </a:p>
        </p:txBody>
      </p:sp>
      <p:sp>
        <p:nvSpPr>
          <p:cNvPr id="4" name="Segnaposto testo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stili del testo dello schema</a:t>
            </a:r>
          </a:p>
        </p:txBody>
      </p:sp>
      <p:sp>
        <p:nvSpPr>
          <p:cNvPr id="5" name="Segnaposto data 4"/>
          <p:cNvSpPr>
            <a:spLocks noGrp="1"/>
          </p:cNvSpPr>
          <p:nvPr>
            <p:ph type="dt" sz="half" idx="10"/>
          </p:nvPr>
        </p:nvSpPr>
        <p:spPr>
          <a:xfrm>
            <a:off x="457200" y="6356350"/>
            <a:ext cx="2133600" cy="365125"/>
          </a:xfrm>
          <a:prstGeom prst="rect">
            <a:avLst/>
          </a:prstGeom>
        </p:spPr>
        <p:txBody>
          <a:bodyPr/>
          <a:lstStyle/>
          <a:p>
            <a:fld id="{B96E2279-029F-964F-A5B1-8676BDA67CCA}" type="datetimeFigureOut">
              <a:rPr lang="it-IT" smtClean="0"/>
              <a:t>13/09/2020</a:t>
            </a:fld>
            <a:endParaRPr lang="it-IT"/>
          </a:p>
        </p:txBody>
      </p:sp>
      <p:sp>
        <p:nvSpPr>
          <p:cNvPr id="6" name="Segnaposto piè di pagina 5"/>
          <p:cNvSpPr>
            <a:spLocks noGrp="1"/>
          </p:cNvSpPr>
          <p:nvPr>
            <p:ph type="ftr" sz="quarter" idx="11"/>
          </p:nvPr>
        </p:nvSpPr>
        <p:spPr>
          <a:xfrm>
            <a:off x="3124200" y="6356350"/>
            <a:ext cx="2895600" cy="365125"/>
          </a:xfrm>
          <a:prstGeom prst="rect">
            <a:avLst/>
          </a:prstGeom>
        </p:spPr>
        <p:txBody>
          <a:bodyPr/>
          <a:lstStyle/>
          <a:p>
            <a:endParaRPr lang="it-IT"/>
          </a:p>
        </p:txBody>
      </p:sp>
      <p:sp>
        <p:nvSpPr>
          <p:cNvPr id="7" name="Segnaposto numero diapositiva 6"/>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a:t>
            </a:fld>
            <a:endParaRPr lang="it-IT"/>
          </a:p>
        </p:txBody>
      </p:sp>
    </p:spTree>
    <p:extLst>
      <p:ext uri="{BB962C8B-B14F-4D97-AF65-F5344CB8AC3E}">
        <p14:creationId xmlns:p14="http://schemas.microsoft.com/office/powerpoint/2010/main" val="25480638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p:cNvSpPr>
            <a:spLocks noGrp="1"/>
          </p:cNvSpPr>
          <p:nvPr>
            <p:ph type="title"/>
          </p:nvPr>
        </p:nvSpPr>
        <p:spPr>
          <a:xfrm>
            <a:off x="288521" y="139166"/>
            <a:ext cx="8581043" cy="840400"/>
          </a:xfrm>
          <a:prstGeom prst="rect">
            <a:avLst/>
          </a:prstGeom>
        </p:spPr>
        <p:txBody>
          <a:bodyPr vert="horz" lIns="91440" tIns="45720" rIns="91440" bIns="45720" rtlCol="0" anchor="t" anchorCtr="0">
            <a:normAutofit/>
          </a:bodyPr>
          <a:lstStyle/>
          <a:p>
            <a:r>
              <a:rPr lang="it-IT" dirty="0"/>
              <a:t>Fare clic per modificare stile</a:t>
            </a:r>
          </a:p>
        </p:txBody>
      </p:sp>
      <p:sp>
        <p:nvSpPr>
          <p:cNvPr id="3" name="Segnaposto testo 2"/>
          <p:cNvSpPr>
            <a:spLocks noGrp="1"/>
          </p:cNvSpPr>
          <p:nvPr>
            <p:ph type="body" idx="1"/>
          </p:nvPr>
        </p:nvSpPr>
        <p:spPr>
          <a:xfrm>
            <a:off x="457200" y="1600200"/>
            <a:ext cx="8143452" cy="4525963"/>
          </a:xfrm>
          <a:prstGeom prst="rect">
            <a:avLst/>
          </a:prstGeom>
        </p:spPr>
        <p:txBody>
          <a:bodyPr vert="horz" lIns="91440" tIns="45720" rIns="91440" bIns="45720" rtlCol="0">
            <a:normAutofit/>
          </a:bodyPr>
          <a:lstStyle/>
          <a:p>
            <a:pPr lvl="0"/>
            <a:r>
              <a:rPr lang="it-IT" dirty="0"/>
              <a:t>Fare clic per modificare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Tree>
    <p:extLst>
      <p:ext uri="{BB962C8B-B14F-4D97-AF65-F5344CB8AC3E}">
        <p14:creationId xmlns:p14="http://schemas.microsoft.com/office/powerpoint/2010/main" val="111961159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Lst>
  <p:txStyles>
    <p:titleStyle>
      <a:lvl1pPr marL="0" indent="0" algn="l" defTabSz="457200" rtl="0" eaLnBrk="1" latinLnBrk="0" hangingPunct="1">
        <a:spcBef>
          <a:spcPct val="0"/>
        </a:spcBef>
        <a:buNone/>
        <a:defRPr sz="2200" b="1" kern="1200">
          <a:solidFill>
            <a:schemeClr val="bg1"/>
          </a:solidFill>
          <a:latin typeface="Arial"/>
          <a:ea typeface="+mj-ea"/>
          <a:cs typeface="Arial"/>
        </a:defRPr>
      </a:lvl1pPr>
    </p:titleStyle>
    <p:bodyStyle>
      <a:lvl1pPr marL="0" indent="0" algn="l" defTabSz="457200" rtl="0" eaLnBrk="1" latinLnBrk="0" hangingPunct="1">
        <a:spcBef>
          <a:spcPct val="20000"/>
        </a:spcBef>
        <a:buFont typeface="Wingdings" charset="2"/>
        <a:buNone/>
        <a:defRPr sz="220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20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22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2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2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it-IT"/>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0.gi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image" Target="../media/image8.gi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2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3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image" Target="../media/image40.png"/><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4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4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4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4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4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5.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hyperlink" Target="mailto:emanuele.gallone@mail.polimi.it" TargetMode="External"/><Relationship Id="rId2" Type="http://schemas.openxmlformats.org/officeDocument/2006/relationships/hyperlink" Target="mailto:fabio.carminati@mail.polimi.it"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gi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17598" b="14682"/>
          <a:stretch/>
        </p:blipFill>
        <p:spPr bwMode="auto">
          <a:xfrm>
            <a:off x="0" y="0"/>
            <a:ext cx="9144000" cy="414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itolo 4"/>
          <p:cNvSpPr>
            <a:spLocks noGrp="1"/>
          </p:cNvSpPr>
          <p:nvPr>
            <p:ph type="ctrTitle" idx="4294967295"/>
          </p:nvPr>
        </p:nvSpPr>
        <p:spPr>
          <a:xfrm>
            <a:off x="641534" y="4149725"/>
            <a:ext cx="7772400" cy="968375"/>
          </a:xfrm>
        </p:spPr>
        <p:txBody>
          <a:bodyPr>
            <a:noAutofit/>
          </a:bodyPr>
          <a:lstStyle/>
          <a:p>
            <a:pPr algn="ctr"/>
            <a:r>
              <a:rPr lang="it-IT" sz="2800" dirty="0"/>
              <a:t>Titolo presentazione</a:t>
            </a:r>
            <a:br>
              <a:rPr lang="it-IT" sz="2800" dirty="0"/>
            </a:br>
            <a:r>
              <a:rPr lang="it-IT" sz="2800" dirty="0"/>
              <a:t>sottotitolo</a:t>
            </a:r>
          </a:p>
        </p:txBody>
      </p:sp>
      <p:sp>
        <p:nvSpPr>
          <p:cNvPr id="11" name="Sottotitolo 10"/>
          <p:cNvSpPr>
            <a:spLocks noGrp="1"/>
          </p:cNvSpPr>
          <p:nvPr>
            <p:ph type="subTitle" idx="4294967295"/>
          </p:nvPr>
        </p:nvSpPr>
        <p:spPr>
          <a:xfrm>
            <a:off x="641534" y="5118100"/>
            <a:ext cx="7772400" cy="1333500"/>
          </a:xfrm>
        </p:spPr>
        <p:txBody>
          <a:bodyPr>
            <a:normAutofit/>
          </a:bodyPr>
          <a:lstStyle/>
          <a:p>
            <a:pPr algn="ctr"/>
            <a:r>
              <a:rPr lang="it-IT" b="1" dirty="0">
                <a:solidFill>
                  <a:schemeClr val="bg1"/>
                </a:solidFill>
              </a:rPr>
              <a:t>Milano, XX mese 20XX</a:t>
            </a:r>
          </a:p>
          <a:p>
            <a:endParaRPr lang="it-IT" dirty="0"/>
          </a:p>
        </p:txBody>
      </p:sp>
      <p:pic>
        <p:nvPicPr>
          <p:cNvPr id="1028" name="Picture 4" descr="Y:\IMMAGINE _COORDINATA_2014\LOGO_UFFICIALE\01_Polimi_centrato\eps\01_Polimi_centrato_COL_negativ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14725" y="1996654"/>
            <a:ext cx="2133600" cy="1573118"/>
          </a:xfrm>
          <a:prstGeom prst="rect">
            <a:avLst/>
          </a:prstGeom>
          <a:noFill/>
          <a:extLst>
            <a:ext uri="{909E8E84-426E-40DD-AFC4-6F175D3DCCD1}">
              <a14:hiddenFill xmlns:a14="http://schemas.microsoft.com/office/drawing/2010/main">
                <a:solidFill>
                  <a:srgbClr val="FFFFFF"/>
                </a:solidFill>
              </a14:hiddenFill>
            </a:ext>
          </a:extLst>
        </p:spPr>
      </p:pic>
      <p:sp>
        <p:nvSpPr>
          <p:cNvPr id="9" name="Rettangolo 8"/>
          <p:cNvSpPr/>
          <p:nvPr/>
        </p:nvSpPr>
        <p:spPr>
          <a:xfrm>
            <a:off x="0" y="3866091"/>
            <a:ext cx="9144000" cy="3025776"/>
          </a:xfrm>
          <a:prstGeom prst="rect">
            <a:avLst/>
          </a:prstGeom>
          <a:solidFill>
            <a:srgbClr val="728F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grpSp>
        <p:nvGrpSpPr>
          <p:cNvPr id="10" name="Gruppo 9"/>
          <p:cNvGrpSpPr/>
          <p:nvPr/>
        </p:nvGrpSpPr>
        <p:grpSpPr>
          <a:xfrm>
            <a:off x="48007" y="3816351"/>
            <a:ext cx="9036647" cy="180000"/>
            <a:chOff x="1218340" y="275867"/>
            <a:chExt cx="17715122" cy="567843"/>
          </a:xfrm>
        </p:grpSpPr>
        <p:cxnSp>
          <p:nvCxnSpPr>
            <p:cNvPr id="12" name="Connettore 1 11"/>
            <p:cNvCxnSpPr/>
            <p:nvPr userDrawn="1"/>
          </p:nvCxnSpPr>
          <p:spPr>
            <a:xfrm>
              <a:off x="12183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 name="Connettore 1 12"/>
            <p:cNvCxnSpPr/>
            <p:nvPr userDrawn="1"/>
          </p:nvCxnSpPr>
          <p:spPr>
            <a:xfrm>
              <a:off x="13672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 name="Connettore 1 13"/>
            <p:cNvCxnSpPr/>
            <p:nvPr userDrawn="1"/>
          </p:nvCxnSpPr>
          <p:spPr>
            <a:xfrm>
              <a:off x="15160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 name="Connettore 1 14"/>
            <p:cNvCxnSpPr/>
            <p:nvPr userDrawn="1"/>
          </p:nvCxnSpPr>
          <p:spPr>
            <a:xfrm>
              <a:off x="16649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 name="Connettore 1 15"/>
            <p:cNvCxnSpPr/>
            <p:nvPr userDrawn="1"/>
          </p:nvCxnSpPr>
          <p:spPr>
            <a:xfrm>
              <a:off x="18138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 name="Connettore 1 16"/>
            <p:cNvCxnSpPr/>
            <p:nvPr userDrawn="1"/>
          </p:nvCxnSpPr>
          <p:spPr>
            <a:xfrm>
              <a:off x="19626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 name="Connettore 1 17"/>
            <p:cNvCxnSpPr/>
            <p:nvPr userDrawn="1"/>
          </p:nvCxnSpPr>
          <p:spPr>
            <a:xfrm>
              <a:off x="21115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 name="Connettore 1 18"/>
            <p:cNvCxnSpPr/>
            <p:nvPr userDrawn="1"/>
          </p:nvCxnSpPr>
          <p:spPr>
            <a:xfrm>
              <a:off x="22604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 name="Connettore 1 19"/>
            <p:cNvCxnSpPr/>
            <p:nvPr userDrawn="1"/>
          </p:nvCxnSpPr>
          <p:spPr>
            <a:xfrm>
              <a:off x="24092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 name="Connettore 1 20"/>
            <p:cNvCxnSpPr/>
            <p:nvPr userDrawn="1"/>
          </p:nvCxnSpPr>
          <p:spPr>
            <a:xfrm>
              <a:off x="25581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 name="Connettore 1 21"/>
            <p:cNvCxnSpPr/>
            <p:nvPr userDrawn="1"/>
          </p:nvCxnSpPr>
          <p:spPr>
            <a:xfrm>
              <a:off x="27070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 name="Connettore 1 22"/>
            <p:cNvCxnSpPr/>
            <p:nvPr userDrawn="1"/>
          </p:nvCxnSpPr>
          <p:spPr>
            <a:xfrm>
              <a:off x="28558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 name="Connettore 1 23"/>
            <p:cNvCxnSpPr/>
            <p:nvPr userDrawn="1"/>
          </p:nvCxnSpPr>
          <p:spPr>
            <a:xfrm>
              <a:off x="30047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 name="Connettore 1 24"/>
            <p:cNvCxnSpPr/>
            <p:nvPr userDrawn="1"/>
          </p:nvCxnSpPr>
          <p:spPr>
            <a:xfrm>
              <a:off x="31536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 name="Connettore 1 25"/>
            <p:cNvCxnSpPr/>
            <p:nvPr userDrawn="1"/>
          </p:nvCxnSpPr>
          <p:spPr>
            <a:xfrm>
              <a:off x="33024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 name="Connettore 1 26"/>
            <p:cNvCxnSpPr/>
            <p:nvPr userDrawn="1"/>
          </p:nvCxnSpPr>
          <p:spPr>
            <a:xfrm>
              <a:off x="34513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 name="Connettore 1 27"/>
            <p:cNvCxnSpPr/>
            <p:nvPr userDrawn="1"/>
          </p:nvCxnSpPr>
          <p:spPr>
            <a:xfrm>
              <a:off x="36002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9" name="Connettore 1 28"/>
            <p:cNvCxnSpPr/>
            <p:nvPr userDrawn="1"/>
          </p:nvCxnSpPr>
          <p:spPr>
            <a:xfrm>
              <a:off x="37490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0" name="Connettore 1 29"/>
            <p:cNvCxnSpPr/>
            <p:nvPr userDrawn="1"/>
          </p:nvCxnSpPr>
          <p:spPr>
            <a:xfrm>
              <a:off x="38979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1" name="Connettore 1 30"/>
            <p:cNvCxnSpPr/>
            <p:nvPr userDrawn="1"/>
          </p:nvCxnSpPr>
          <p:spPr>
            <a:xfrm>
              <a:off x="404681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2" name="Connettore 1 31"/>
            <p:cNvCxnSpPr/>
            <p:nvPr userDrawn="1"/>
          </p:nvCxnSpPr>
          <p:spPr>
            <a:xfrm>
              <a:off x="419568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3" name="Connettore 1 32"/>
            <p:cNvCxnSpPr/>
            <p:nvPr userDrawn="1"/>
          </p:nvCxnSpPr>
          <p:spPr>
            <a:xfrm>
              <a:off x="434454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4" name="Connettore 1 33"/>
            <p:cNvCxnSpPr/>
            <p:nvPr userDrawn="1"/>
          </p:nvCxnSpPr>
          <p:spPr>
            <a:xfrm>
              <a:off x="449341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5" name="Connettore 1 34"/>
            <p:cNvCxnSpPr/>
            <p:nvPr userDrawn="1"/>
          </p:nvCxnSpPr>
          <p:spPr>
            <a:xfrm>
              <a:off x="464228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6" name="Connettore 1 35"/>
            <p:cNvCxnSpPr/>
            <p:nvPr userDrawn="1"/>
          </p:nvCxnSpPr>
          <p:spPr>
            <a:xfrm>
              <a:off x="479114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7" name="Connettore 1 36"/>
            <p:cNvCxnSpPr/>
            <p:nvPr userDrawn="1"/>
          </p:nvCxnSpPr>
          <p:spPr>
            <a:xfrm>
              <a:off x="494001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8" name="Connettore 1 37"/>
            <p:cNvCxnSpPr/>
            <p:nvPr userDrawn="1"/>
          </p:nvCxnSpPr>
          <p:spPr>
            <a:xfrm>
              <a:off x="508888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9" name="Connettore 1 38"/>
            <p:cNvCxnSpPr/>
            <p:nvPr userDrawn="1"/>
          </p:nvCxnSpPr>
          <p:spPr>
            <a:xfrm>
              <a:off x="523774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0" name="Connettore 1 39"/>
            <p:cNvCxnSpPr/>
            <p:nvPr userDrawn="1"/>
          </p:nvCxnSpPr>
          <p:spPr>
            <a:xfrm>
              <a:off x="538661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1" name="Connettore 1 40"/>
            <p:cNvCxnSpPr/>
            <p:nvPr userDrawn="1"/>
          </p:nvCxnSpPr>
          <p:spPr>
            <a:xfrm>
              <a:off x="553548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2" name="Connettore 1 41"/>
            <p:cNvCxnSpPr/>
            <p:nvPr userDrawn="1"/>
          </p:nvCxnSpPr>
          <p:spPr>
            <a:xfrm>
              <a:off x="568435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3" name="Connettore 1 42"/>
            <p:cNvCxnSpPr/>
            <p:nvPr userDrawn="1"/>
          </p:nvCxnSpPr>
          <p:spPr>
            <a:xfrm>
              <a:off x="583321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4" name="Connettore 1 43"/>
            <p:cNvCxnSpPr/>
            <p:nvPr userDrawn="1"/>
          </p:nvCxnSpPr>
          <p:spPr>
            <a:xfrm>
              <a:off x="598208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5" name="Connettore 1 44"/>
            <p:cNvCxnSpPr/>
            <p:nvPr userDrawn="1"/>
          </p:nvCxnSpPr>
          <p:spPr>
            <a:xfrm>
              <a:off x="613095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6" name="Connettore 1 45"/>
            <p:cNvCxnSpPr/>
            <p:nvPr userDrawn="1"/>
          </p:nvCxnSpPr>
          <p:spPr>
            <a:xfrm>
              <a:off x="627981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7" name="Connettore 1 46"/>
            <p:cNvCxnSpPr/>
            <p:nvPr userDrawn="1"/>
          </p:nvCxnSpPr>
          <p:spPr>
            <a:xfrm>
              <a:off x="642868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8" name="Connettore 1 47"/>
            <p:cNvCxnSpPr/>
            <p:nvPr userDrawn="1"/>
          </p:nvCxnSpPr>
          <p:spPr>
            <a:xfrm>
              <a:off x="657755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9" name="Connettore 1 48"/>
            <p:cNvCxnSpPr/>
            <p:nvPr userDrawn="1"/>
          </p:nvCxnSpPr>
          <p:spPr>
            <a:xfrm>
              <a:off x="672641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0" name="Connettore 1 49"/>
            <p:cNvCxnSpPr/>
            <p:nvPr userDrawn="1"/>
          </p:nvCxnSpPr>
          <p:spPr>
            <a:xfrm>
              <a:off x="687528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1" name="Connettore 1 50"/>
            <p:cNvCxnSpPr/>
            <p:nvPr userDrawn="1"/>
          </p:nvCxnSpPr>
          <p:spPr>
            <a:xfrm>
              <a:off x="702415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2" name="Connettore 1 51"/>
            <p:cNvCxnSpPr/>
            <p:nvPr userDrawn="1"/>
          </p:nvCxnSpPr>
          <p:spPr>
            <a:xfrm>
              <a:off x="717302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3" name="Connettore 1 52"/>
            <p:cNvCxnSpPr/>
            <p:nvPr userDrawn="1"/>
          </p:nvCxnSpPr>
          <p:spPr>
            <a:xfrm>
              <a:off x="732188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4" name="Connettore 1 53"/>
            <p:cNvCxnSpPr/>
            <p:nvPr userDrawn="1"/>
          </p:nvCxnSpPr>
          <p:spPr>
            <a:xfrm>
              <a:off x="747075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5" name="Connettore 1 54"/>
            <p:cNvCxnSpPr/>
            <p:nvPr userDrawn="1"/>
          </p:nvCxnSpPr>
          <p:spPr>
            <a:xfrm>
              <a:off x="761962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6" name="Connettore 1 55"/>
            <p:cNvCxnSpPr/>
            <p:nvPr userDrawn="1"/>
          </p:nvCxnSpPr>
          <p:spPr>
            <a:xfrm>
              <a:off x="776848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7" name="Connettore 1 56"/>
            <p:cNvCxnSpPr/>
            <p:nvPr userDrawn="1"/>
          </p:nvCxnSpPr>
          <p:spPr>
            <a:xfrm>
              <a:off x="791735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8" name="Connettore 1 57"/>
            <p:cNvCxnSpPr/>
            <p:nvPr userDrawn="1"/>
          </p:nvCxnSpPr>
          <p:spPr>
            <a:xfrm>
              <a:off x="806622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9" name="Connettore 1 58"/>
            <p:cNvCxnSpPr/>
            <p:nvPr userDrawn="1"/>
          </p:nvCxnSpPr>
          <p:spPr>
            <a:xfrm>
              <a:off x="821508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0" name="Connettore 1 59"/>
            <p:cNvCxnSpPr/>
            <p:nvPr userDrawn="1"/>
          </p:nvCxnSpPr>
          <p:spPr>
            <a:xfrm>
              <a:off x="836395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1" name="Connettore 1 60"/>
            <p:cNvCxnSpPr/>
            <p:nvPr userDrawn="1"/>
          </p:nvCxnSpPr>
          <p:spPr>
            <a:xfrm>
              <a:off x="851282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2" name="Connettore 1 61"/>
            <p:cNvCxnSpPr/>
            <p:nvPr userDrawn="1"/>
          </p:nvCxnSpPr>
          <p:spPr>
            <a:xfrm>
              <a:off x="866169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3" name="Connettore 1 62"/>
            <p:cNvCxnSpPr/>
            <p:nvPr userDrawn="1"/>
          </p:nvCxnSpPr>
          <p:spPr>
            <a:xfrm>
              <a:off x="881055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4" name="Connettore 1 63"/>
            <p:cNvCxnSpPr/>
            <p:nvPr userDrawn="1"/>
          </p:nvCxnSpPr>
          <p:spPr>
            <a:xfrm>
              <a:off x="895942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5" name="Connettore 1 64"/>
            <p:cNvCxnSpPr/>
            <p:nvPr userDrawn="1"/>
          </p:nvCxnSpPr>
          <p:spPr>
            <a:xfrm>
              <a:off x="910829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6" name="Connettore 1 65"/>
            <p:cNvCxnSpPr/>
            <p:nvPr userDrawn="1"/>
          </p:nvCxnSpPr>
          <p:spPr>
            <a:xfrm>
              <a:off x="925715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7" name="Connettore 1 66"/>
            <p:cNvCxnSpPr/>
            <p:nvPr userDrawn="1"/>
          </p:nvCxnSpPr>
          <p:spPr>
            <a:xfrm>
              <a:off x="940602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8" name="Connettore 1 67"/>
            <p:cNvCxnSpPr/>
            <p:nvPr userDrawn="1"/>
          </p:nvCxnSpPr>
          <p:spPr>
            <a:xfrm>
              <a:off x="955489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9" name="Connettore 1 68"/>
            <p:cNvCxnSpPr/>
            <p:nvPr userDrawn="1"/>
          </p:nvCxnSpPr>
          <p:spPr>
            <a:xfrm>
              <a:off x="970375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0" name="Connettore 1 69"/>
            <p:cNvCxnSpPr/>
            <p:nvPr userDrawn="1"/>
          </p:nvCxnSpPr>
          <p:spPr>
            <a:xfrm>
              <a:off x="985262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1" name="Connettore 1 70"/>
            <p:cNvCxnSpPr/>
            <p:nvPr userDrawn="1"/>
          </p:nvCxnSpPr>
          <p:spPr>
            <a:xfrm>
              <a:off x="1000149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2" name="Connettore 1 71"/>
            <p:cNvCxnSpPr/>
            <p:nvPr userDrawn="1"/>
          </p:nvCxnSpPr>
          <p:spPr>
            <a:xfrm>
              <a:off x="1015036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3" name="Connettore 1 72"/>
            <p:cNvCxnSpPr/>
            <p:nvPr userDrawn="1"/>
          </p:nvCxnSpPr>
          <p:spPr>
            <a:xfrm>
              <a:off x="1029922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4" name="Connettore 1 73"/>
            <p:cNvCxnSpPr/>
            <p:nvPr userDrawn="1"/>
          </p:nvCxnSpPr>
          <p:spPr>
            <a:xfrm>
              <a:off x="1044809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5" name="Connettore 1 74"/>
            <p:cNvCxnSpPr/>
            <p:nvPr userDrawn="1"/>
          </p:nvCxnSpPr>
          <p:spPr>
            <a:xfrm>
              <a:off x="1059696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6" name="Connettore 1 75"/>
            <p:cNvCxnSpPr/>
            <p:nvPr userDrawn="1"/>
          </p:nvCxnSpPr>
          <p:spPr>
            <a:xfrm>
              <a:off x="1074582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7" name="Connettore 1 76"/>
            <p:cNvCxnSpPr/>
            <p:nvPr userDrawn="1"/>
          </p:nvCxnSpPr>
          <p:spPr>
            <a:xfrm>
              <a:off x="1089469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8" name="Connettore 1 77"/>
            <p:cNvCxnSpPr/>
            <p:nvPr userDrawn="1"/>
          </p:nvCxnSpPr>
          <p:spPr>
            <a:xfrm>
              <a:off x="110435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9" name="Connettore 1 78"/>
            <p:cNvCxnSpPr/>
            <p:nvPr userDrawn="1"/>
          </p:nvCxnSpPr>
          <p:spPr>
            <a:xfrm>
              <a:off x="1119242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0" name="Connettore 1 79"/>
            <p:cNvCxnSpPr/>
            <p:nvPr userDrawn="1"/>
          </p:nvCxnSpPr>
          <p:spPr>
            <a:xfrm>
              <a:off x="1134129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1" name="Connettore 1 80"/>
            <p:cNvCxnSpPr/>
            <p:nvPr userDrawn="1"/>
          </p:nvCxnSpPr>
          <p:spPr>
            <a:xfrm>
              <a:off x="1149016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2" name="Connettore 1 81"/>
            <p:cNvCxnSpPr/>
            <p:nvPr userDrawn="1"/>
          </p:nvCxnSpPr>
          <p:spPr>
            <a:xfrm>
              <a:off x="1163903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3" name="Connettore 1 82"/>
            <p:cNvCxnSpPr/>
            <p:nvPr userDrawn="1"/>
          </p:nvCxnSpPr>
          <p:spPr>
            <a:xfrm>
              <a:off x="1178789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4" name="Connettore 1 83"/>
            <p:cNvCxnSpPr/>
            <p:nvPr userDrawn="1"/>
          </p:nvCxnSpPr>
          <p:spPr>
            <a:xfrm>
              <a:off x="1193676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5" name="Connettore 1 84"/>
            <p:cNvCxnSpPr/>
            <p:nvPr userDrawn="1"/>
          </p:nvCxnSpPr>
          <p:spPr>
            <a:xfrm>
              <a:off x="1208563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6" name="Connettore 1 85"/>
            <p:cNvCxnSpPr/>
            <p:nvPr userDrawn="1"/>
          </p:nvCxnSpPr>
          <p:spPr>
            <a:xfrm>
              <a:off x="1223449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7" name="Connettore 1 86"/>
            <p:cNvCxnSpPr/>
            <p:nvPr userDrawn="1"/>
          </p:nvCxnSpPr>
          <p:spPr>
            <a:xfrm>
              <a:off x="1238336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8" name="Connettore 1 87"/>
            <p:cNvCxnSpPr/>
            <p:nvPr userDrawn="1"/>
          </p:nvCxnSpPr>
          <p:spPr>
            <a:xfrm>
              <a:off x="1253223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9" name="Connettore 1 88"/>
            <p:cNvCxnSpPr/>
            <p:nvPr userDrawn="1"/>
          </p:nvCxnSpPr>
          <p:spPr>
            <a:xfrm>
              <a:off x="1268109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0" name="Connettore 1 89"/>
            <p:cNvCxnSpPr/>
            <p:nvPr userDrawn="1"/>
          </p:nvCxnSpPr>
          <p:spPr>
            <a:xfrm>
              <a:off x="1282996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1" name="Connettore 1 90"/>
            <p:cNvCxnSpPr/>
            <p:nvPr userDrawn="1"/>
          </p:nvCxnSpPr>
          <p:spPr>
            <a:xfrm>
              <a:off x="1297883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2" name="Connettore 1 91"/>
            <p:cNvCxnSpPr/>
            <p:nvPr userDrawn="1"/>
          </p:nvCxnSpPr>
          <p:spPr>
            <a:xfrm>
              <a:off x="1312770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3" name="Connettore 1 92"/>
            <p:cNvCxnSpPr/>
            <p:nvPr userDrawn="1"/>
          </p:nvCxnSpPr>
          <p:spPr>
            <a:xfrm>
              <a:off x="1327656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4" name="Connettore 1 93"/>
            <p:cNvCxnSpPr/>
            <p:nvPr userDrawn="1"/>
          </p:nvCxnSpPr>
          <p:spPr>
            <a:xfrm>
              <a:off x="1342543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5" name="Connettore 1 94"/>
            <p:cNvCxnSpPr/>
            <p:nvPr userDrawn="1"/>
          </p:nvCxnSpPr>
          <p:spPr>
            <a:xfrm>
              <a:off x="1357430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6" name="Connettore 1 95"/>
            <p:cNvCxnSpPr/>
            <p:nvPr userDrawn="1"/>
          </p:nvCxnSpPr>
          <p:spPr>
            <a:xfrm>
              <a:off x="1372316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7" name="Connettore 1 96"/>
            <p:cNvCxnSpPr/>
            <p:nvPr userDrawn="1"/>
          </p:nvCxnSpPr>
          <p:spPr>
            <a:xfrm>
              <a:off x="1387203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8" name="Connettore 1 97"/>
            <p:cNvCxnSpPr/>
            <p:nvPr userDrawn="1"/>
          </p:nvCxnSpPr>
          <p:spPr>
            <a:xfrm>
              <a:off x="1402090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9" name="Connettore 1 98"/>
            <p:cNvCxnSpPr/>
            <p:nvPr userDrawn="1"/>
          </p:nvCxnSpPr>
          <p:spPr>
            <a:xfrm>
              <a:off x="1416976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0" name="Connettore 1 99"/>
            <p:cNvCxnSpPr/>
            <p:nvPr userDrawn="1"/>
          </p:nvCxnSpPr>
          <p:spPr>
            <a:xfrm>
              <a:off x="1431863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1" name="Connettore 1 100"/>
            <p:cNvCxnSpPr/>
            <p:nvPr userDrawn="1"/>
          </p:nvCxnSpPr>
          <p:spPr>
            <a:xfrm>
              <a:off x="1446750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2" name="Connettore 1 101"/>
            <p:cNvCxnSpPr/>
            <p:nvPr userDrawn="1"/>
          </p:nvCxnSpPr>
          <p:spPr>
            <a:xfrm>
              <a:off x="1461637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3" name="Connettore 1 102"/>
            <p:cNvCxnSpPr/>
            <p:nvPr userDrawn="1"/>
          </p:nvCxnSpPr>
          <p:spPr>
            <a:xfrm>
              <a:off x="1476523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4" name="Connettore 1 103"/>
            <p:cNvCxnSpPr/>
            <p:nvPr userDrawn="1"/>
          </p:nvCxnSpPr>
          <p:spPr>
            <a:xfrm>
              <a:off x="1491410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5" name="Connettore 1 104"/>
            <p:cNvCxnSpPr/>
            <p:nvPr userDrawn="1"/>
          </p:nvCxnSpPr>
          <p:spPr>
            <a:xfrm>
              <a:off x="1506297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6" name="Connettore 1 105"/>
            <p:cNvCxnSpPr/>
            <p:nvPr userDrawn="1"/>
          </p:nvCxnSpPr>
          <p:spPr>
            <a:xfrm>
              <a:off x="1521183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7" name="Connettore 1 106"/>
            <p:cNvCxnSpPr/>
            <p:nvPr userDrawn="1"/>
          </p:nvCxnSpPr>
          <p:spPr>
            <a:xfrm>
              <a:off x="1536070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8" name="Connettore 1 107"/>
            <p:cNvCxnSpPr/>
            <p:nvPr userDrawn="1"/>
          </p:nvCxnSpPr>
          <p:spPr>
            <a:xfrm>
              <a:off x="1550957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9" name="Connettore 1 108"/>
            <p:cNvCxnSpPr/>
            <p:nvPr userDrawn="1"/>
          </p:nvCxnSpPr>
          <p:spPr>
            <a:xfrm>
              <a:off x="1565843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0" name="Connettore 1 109"/>
            <p:cNvCxnSpPr/>
            <p:nvPr userDrawn="1"/>
          </p:nvCxnSpPr>
          <p:spPr>
            <a:xfrm>
              <a:off x="1580730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1" name="Connettore 1 110"/>
            <p:cNvCxnSpPr/>
            <p:nvPr userDrawn="1"/>
          </p:nvCxnSpPr>
          <p:spPr>
            <a:xfrm>
              <a:off x="1595617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2" name="Connettore 1 111"/>
            <p:cNvCxnSpPr/>
            <p:nvPr userDrawn="1"/>
          </p:nvCxnSpPr>
          <p:spPr>
            <a:xfrm>
              <a:off x="161050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3" name="Connettore 1 112"/>
            <p:cNvCxnSpPr/>
            <p:nvPr userDrawn="1"/>
          </p:nvCxnSpPr>
          <p:spPr>
            <a:xfrm>
              <a:off x="162539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4" name="Connettore 1 113"/>
            <p:cNvCxnSpPr/>
            <p:nvPr userDrawn="1"/>
          </p:nvCxnSpPr>
          <p:spPr>
            <a:xfrm>
              <a:off x="164027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5" name="Connettore 1 114"/>
            <p:cNvCxnSpPr/>
            <p:nvPr userDrawn="1"/>
          </p:nvCxnSpPr>
          <p:spPr>
            <a:xfrm>
              <a:off x="165516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6" name="Connettore 1 115"/>
            <p:cNvCxnSpPr/>
            <p:nvPr userDrawn="1"/>
          </p:nvCxnSpPr>
          <p:spPr>
            <a:xfrm>
              <a:off x="167005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7" name="Connettore 1 116"/>
            <p:cNvCxnSpPr/>
            <p:nvPr userDrawn="1"/>
          </p:nvCxnSpPr>
          <p:spPr>
            <a:xfrm>
              <a:off x="168493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8" name="Connettore 1 117"/>
            <p:cNvCxnSpPr/>
            <p:nvPr userDrawn="1"/>
          </p:nvCxnSpPr>
          <p:spPr>
            <a:xfrm>
              <a:off x="169982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9" name="Connettore 1 118"/>
            <p:cNvCxnSpPr/>
            <p:nvPr userDrawn="1"/>
          </p:nvCxnSpPr>
          <p:spPr>
            <a:xfrm>
              <a:off x="171471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0" name="Connettore 1 119"/>
            <p:cNvCxnSpPr/>
            <p:nvPr userDrawn="1"/>
          </p:nvCxnSpPr>
          <p:spPr>
            <a:xfrm>
              <a:off x="172959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1" name="Connettore 1 120"/>
            <p:cNvCxnSpPr/>
            <p:nvPr userDrawn="1"/>
          </p:nvCxnSpPr>
          <p:spPr>
            <a:xfrm>
              <a:off x="174448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2" name="Connettore 1 121"/>
            <p:cNvCxnSpPr/>
            <p:nvPr userDrawn="1"/>
          </p:nvCxnSpPr>
          <p:spPr>
            <a:xfrm>
              <a:off x="175937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3" name="Connettore 1 122"/>
            <p:cNvCxnSpPr/>
            <p:nvPr userDrawn="1"/>
          </p:nvCxnSpPr>
          <p:spPr>
            <a:xfrm>
              <a:off x="177425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4" name="Connettore 1 123"/>
            <p:cNvCxnSpPr/>
            <p:nvPr userDrawn="1"/>
          </p:nvCxnSpPr>
          <p:spPr>
            <a:xfrm>
              <a:off x="178914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5" name="Connettore 1 124"/>
            <p:cNvCxnSpPr/>
            <p:nvPr userDrawn="1"/>
          </p:nvCxnSpPr>
          <p:spPr>
            <a:xfrm>
              <a:off x="180403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6" name="Connettore 1 125"/>
            <p:cNvCxnSpPr/>
            <p:nvPr userDrawn="1"/>
          </p:nvCxnSpPr>
          <p:spPr>
            <a:xfrm>
              <a:off x="181891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7" name="Connettore 1 126"/>
            <p:cNvCxnSpPr/>
            <p:nvPr userDrawn="1"/>
          </p:nvCxnSpPr>
          <p:spPr>
            <a:xfrm>
              <a:off x="183380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8" name="Connettore 1 127"/>
            <p:cNvCxnSpPr/>
            <p:nvPr userDrawn="1"/>
          </p:nvCxnSpPr>
          <p:spPr>
            <a:xfrm>
              <a:off x="184869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9" name="Connettore 1 128"/>
            <p:cNvCxnSpPr/>
            <p:nvPr userDrawn="1"/>
          </p:nvCxnSpPr>
          <p:spPr>
            <a:xfrm>
              <a:off x="186357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0" name="Connettore 1 129"/>
            <p:cNvCxnSpPr/>
            <p:nvPr userDrawn="1"/>
          </p:nvCxnSpPr>
          <p:spPr>
            <a:xfrm>
              <a:off x="187846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1" name="Connettore 1 130"/>
            <p:cNvCxnSpPr/>
            <p:nvPr userDrawn="1"/>
          </p:nvCxnSpPr>
          <p:spPr>
            <a:xfrm>
              <a:off x="189334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grpSp>
      <p:sp>
        <p:nvSpPr>
          <p:cNvPr id="132" name="Titolo 1"/>
          <p:cNvSpPr txBox="1">
            <a:spLocks/>
          </p:cNvSpPr>
          <p:nvPr/>
        </p:nvSpPr>
        <p:spPr>
          <a:xfrm>
            <a:off x="123945" y="4538147"/>
            <a:ext cx="9371816" cy="2009409"/>
          </a:xfrm>
          <a:prstGeom prst="rect">
            <a:avLst/>
          </a:prstGeom>
        </p:spPr>
        <p:txBody>
          <a:bodyPr>
            <a:normAutofit fontScale="92500" lnSpcReduction="10000"/>
          </a:bodyPr>
          <a:lstStyle>
            <a:lvl1pPr marL="0" indent="0" algn="l" defTabSz="457200" rtl="0" eaLnBrk="1" latinLnBrk="0" hangingPunct="1">
              <a:spcBef>
                <a:spcPct val="0"/>
              </a:spcBef>
              <a:buNone/>
              <a:defRPr sz="3600" b="1" kern="1200">
                <a:solidFill>
                  <a:schemeClr val="bg1"/>
                </a:solidFill>
                <a:latin typeface="Arial"/>
                <a:ea typeface="+mj-ea"/>
                <a:cs typeface="Arial"/>
              </a:defRPr>
            </a:lvl1pPr>
          </a:lstStyle>
          <a:p>
            <a:r>
              <a:rPr lang="it-IT" dirty="0"/>
              <a:t>Localization, Navaigation and Smart Mobility</a:t>
            </a:r>
          </a:p>
          <a:p>
            <a:r>
              <a:rPr lang="it-IT" dirty="0"/>
              <a:t>Project activity 2019/2020</a:t>
            </a:r>
          </a:p>
          <a:p>
            <a:endParaRPr lang="it-IT" sz="3200" b="0" i="1" dirty="0"/>
          </a:p>
          <a:p>
            <a:r>
              <a:rPr lang="it-IT" sz="2000" b="0" i="1" dirty="0"/>
              <a:t>Carminati Fabio, mat. 919803</a:t>
            </a:r>
          </a:p>
          <a:p>
            <a:r>
              <a:rPr lang="it-IT" sz="2000" b="0" i="1" dirty="0"/>
              <a:t>Gallone Emanuele, mat. 914114</a:t>
            </a:r>
          </a:p>
        </p:txBody>
      </p:sp>
    </p:spTree>
    <p:extLst>
      <p:ext uri="{BB962C8B-B14F-4D97-AF65-F5344CB8AC3E}">
        <p14:creationId xmlns:p14="http://schemas.microsoft.com/office/powerpoint/2010/main" val="21577400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E647A4-1058-4E93-93A5-22375DA29479}"/>
              </a:ext>
            </a:extLst>
          </p:cNvPr>
          <p:cNvSpPr>
            <a:spLocks noGrp="1"/>
          </p:cNvSpPr>
          <p:nvPr>
            <p:ph type="title"/>
          </p:nvPr>
        </p:nvSpPr>
        <p:spPr/>
        <p:txBody>
          <a:bodyPr/>
          <a:lstStyle/>
          <a:p>
            <a:r>
              <a:rPr lang="en-GB" dirty="0"/>
              <a:t>Task2:Learning the motion model dataset for motion models</a:t>
            </a:r>
          </a:p>
        </p:txBody>
      </p:sp>
      <p:sp>
        <p:nvSpPr>
          <p:cNvPr id="3" name="Content Placeholder 2">
            <a:extLst>
              <a:ext uri="{FF2B5EF4-FFF2-40B4-BE49-F238E27FC236}">
                <a16:creationId xmlns:a16="http://schemas.microsoft.com/office/drawing/2014/main" id="{BBBB4447-479F-42A9-AF7F-BDDDF74B9F11}"/>
              </a:ext>
            </a:extLst>
          </p:cNvPr>
          <p:cNvSpPr>
            <a:spLocks noGrp="1"/>
          </p:cNvSpPr>
          <p:nvPr>
            <p:ph idx="1"/>
          </p:nvPr>
        </p:nvSpPr>
        <p:spPr/>
        <p:txBody>
          <a:bodyPr/>
          <a:lstStyle/>
          <a:p>
            <a:r>
              <a:rPr lang="en-GB" dirty="0"/>
              <a:t>After an analysis of the given trajectories dataset we realize that they refer to a M3-Random Force motion model since:</a:t>
            </a:r>
          </a:p>
          <a:p>
            <a:pPr marL="457200" indent="-457200">
              <a:buFont typeface="+mj-lt"/>
              <a:buAutoNum type="arabicPeriod"/>
            </a:pPr>
            <a:r>
              <a:rPr lang="en-GB" dirty="0"/>
              <a:t>User coordinates (</a:t>
            </a:r>
            <a:r>
              <a:rPr lang="en-GB" dirty="0" err="1"/>
              <a:t>U</a:t>
            </a:r>
            <a:r>
              <a:rPr lang="en-GB" baseline="-15000" dirty="0" err="1"/>
              <a:t>x</a:t>
            </a:r>
            <a:r>
              <a:rPr lang="en-GB" dirty="0" err="1"/>
              <a:t>,U</a:t>
            </a:r>
            <a:r>
              <a:rPr lang="en-GB" baseline="-15000" dirty="0" err="1"/>
              <a:t>y</a:t>
            </a:r>
            <a:r>
              <a:rPr lang="en-GB" dirty="0"/>
              <a:t>) and velocity(</a:t>
            </a:r>
            <a:r>
              <a:rPr lang="en-GB" dirty="0" err="1"/>
              <a:t>V</a:t>
            </a:r>
            <a:r>
              <a:rPr lang="en-GB" baseline="-15000" dirty="0" err="1"/>
              <a:t>x</a:t>
            </a:r>
            <a:r>
              <a:rPr lang="en-GB" dirty="0" err="1"/>
              <a:t>,V</a:t>
            </a:r>
            <a:r>
              <a:rPr lang="en-GB" baseline="-15000" dirty="0" err="1"/>
              <a:t>y</a:t>
            </a:r>
            <a:r>
              <a:rPr lang="en-GB" dirty="0"/>
              <a:t>) are given</a:t>
            </a:r>
          </a:p>
          <a:p>
            <a:pPr marL="457200" indent="-457200">
              <a:buFont typeface="+mj-lt"/>
              <a:buAutoNum type="arabicPeriod"/>
            </a:pPr>
            <a:r>
              <a:rPr lang="en-GB" dirty="0" err="1"/>
              <a:t>V</a:t>
            </a:r>
            <a:r>
              <a:rPr lang="en-GB" baseline="-15000" dirty="0" err="1"/>
              <a:t>x</a:t>
            </a:r>
            <a:r>
              <a:rPr lang="en-GB" dirty="0" err="1"/>
              <a:t>,V</a:t>
            </a:r>
            <a:r>
              <a:rPr lang="en-GB" baseline="-15000" dirty="0" err="1"/>
              <a:t>y</a:t>
            </a:r>
            <a:r>
              <a:rPr lang="en-GB" dirty="0"/>
              <a:t> have a not zero mean</a:t>
            </a:r>
          </a:p>
          <a:p>
            <a:pPr marL="457200" indent="-457200">
              <a:buFont typeface="+mj-lt"/>
              <a:buAutoNum type="arabicPeriod"/>
            </a:pPr>
            <a:r>
              <a:rPr lang="en-GB" dirty="0"/>
              <a:t>There is a random acceleration process </a:t>
            </a:r>
            <a:r>
              <a:rPr lang="en-GB" dirty="0" err="1"/>
              <a:t>w</a:t>
            </a:r>
            <a:r>
              <a:rPr lang="en-GB" baseline="-15000" dirty="0" err="1"/>
              <a:t>a,t</a:t>
            </a:r>
            <a:r>
              <a:rPr lang="en-GB" dirty="0"/>
              <a:t> that resembles a gaussian distribution with almost zero mean and variance different from 0</a:t>
            </a:r>
          </a:p>
          <a:p>
            <a:r>
              <a:rPr lang="en-GB" dirty="0"/>
              <a:t>As regards the </a:t>
            </a:r>
            <a:r>
              <a:rPr lang="en-GB" dirty="0" err="1"/>
              <a:t>w</a:t>
            </a:r>
            <a:r>
              <a:rPr lang="en-GB" baseline="-15000" dirty="0" err="1"/>
              <a:t>a,t</a:t>
            </a:r>
            <a:r>
              <a:rPr lang="en-GB" baseline="-15000" dirty="0"/>
              <a:t> </a:t>
            </a:r>
            <a:r>
              <a:rPr lang="en-GB" dirty="0"/>
              <a:t>:</a:t>
            </a:r>
          </a:p>
          <a:p>
            <a:pPr marL="342900" indent="-342900">
              <a:buFont typeface="Arial" panose="020B0604020202020204" pitchFamily="34" charset="0"/>
              <a:buChar char="•"/>
            </a:pPr>
            <a:r>
              <a:rPr lang="en-GB" dirty="0"/>
              <a:t>Compute </a:t>
            </a:r>
            <a:r>
              <a:rPr lang="en-GB" dirty="0" err="1"/>
              <a:t>w</a:t>
            </a:r>
            <a:r>
              <a:rPr lang="en-GB" baseline="-15000" dirty="0" err="1"/>
              <a:t>a,t</a:t>
            </a:r>
            <a:r>
              <a:rPr lang="en-GB" dirty="0"/>
              <a:t> as:                                            for all 100 trajectories</a:t>
            </a:r>
            <a:endParaRPr lang="en-GB" baseline="-15000" dirty="0"/>
          </a:p>
          <a:p>
            <a:pPr marL="342900" indent="-342900">
              <a:buFont typeface="Arial" panose="020B0604020202020204" pitchFamily="34" charset="0"/>
              <a:buChar char="•"/>
            </a:pPr>
            <a:r>
              <a:rPr lang="en-GB" dirty="0"/>
              <a:t>Compute the mean and variance of the overall </a:t>
            </a:r>
            <a:r>
              <a:rPr lang="en-GB" dirty="0" err="1"/>
              <a:t>w</a:t>
            </a:r>
            <a:r>
              <a:rPr lang="en-GB" baseline="-15000" dirty="0" err="1"/>
              <a:t>a,t</a:t>
            </a:r>
            <a:endParaRPr lang="en-GB" dirty="0"/>
          </a:p>
        </p:txBody>
      </p:sp>
      <p:pic>
        <p:nvPicPr>
          <p:cNvPr id="5" name="Picture 4">
            <a:extLst>
              <a:ext uri="{FF2B5EF4-FFF2-40B4-BE49-F238E27FC236}">
                <a16:creationId xmlns:a16="http://schemas.microsoft.com/office/drawing/2014/main" id="{3CDA5834-849D-4F52-B971-A46F49DAF3A8}"/>
              </a:ext>
            </a:extLst>
          </p:cNvPr>
          <p:cNvPicPr>
            <a:picLocks noChangeAspect="1"/>
          </p:cNvPicPr>
          <p:nvPr/>
        </p:nvPicPr>
        <p:blipFill>
          <a:blip r:embed="rId2"/>
          <a:stretch>
            <a:fillRect/>
          </a:stretch>
        </p:blipFill>
        <p:spPr>
          <a:xfrm>
            <a:off x="3198697" y="4506382"/>
            <a:ext cx="2840731" cy="618773"/>
          </a:xfrm>
          <a:prstGeom prst="rect">
            <a:avLst/>
          </a:prstGeom>
        </p:spPr>
      </p:pic>
    </p:spTree>
    <p:extLst>
      <p:ext uri="{BB962C8B-B14F-4D97-AF65-F5344CB8AC3E}">
        <p14:creationId xmlns:p14="http://schemas.microsoft.com/office/powerpoint/2010/main" val="9333064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7DC3EB-D821-45A5-BFF4-FC6F74665763}"/>
              </a:ext>
            </a:extLst>
          </p:cNvPr>
          <p:cNvSpPr>
            <a:spLocks noGrp="1"/>
          </p:cNvSpPr>
          <p:nvPr>
            <p:ph type="title"/>
          </p:nvPr>
        </p:nvSpPr>
        <p:spPr/>
        <p:txBody>
          <a:bodyPr/>
          <a:lstStyle/>
          <a:p>
            <a:r>
              <a:rPr lang="en-GB" dirty="0"/>
              <a:t>Task2:Results</a:t>
            </a:r>
          </a:p>
        </p:txBody>
      </p:sp>
      <p:pic>
        <p:nvPicPr>
          <p:cNvPr id="5" name="Content Placeholder 4" descr="A screenshot of a computer&#10;&#10;Description automatically generated">
            <a:extLst>
              <a:ext uri="{FF2B5EF4-FFF2-40B4-BE49-F238E27FC236}">
                <a16:creationId xmlns:a16="http://schemas.microsoft.com/office/drawing/2014/main" id="{42B881D9-6783-4C93-9B8A-B88C1C1D72B4}"/>
              </a:ext>
            </a:extLst>
          </p:cNvPr>
          <p:cNvPicPr>
            <a:picLocks noGrp="1" noChangeAspect="1"/>
          </p:cNvPicPr>
          <p:nvPr>
            <p:ph idx="4294967295"/>
          </p:nvPr>
        </p:nvPicPr>
        <p:blipFill rotWithShape="1">
          <a:blip r:embed="rId2"/>
          <a:srcRect t="56587" r="92925" b="29079"/>
          <a:stretch/>
        </p:blipFill>
        <p:spPr>
          <a:xfrm>
            <a:off x="114300" y="41888"/>
            <a:ext cx="1778000" cy="1236662"/>
          </a:xfrm>
        </p:spPr>
      </p:pic>
      <p:pic>
        <p:nvPicPr>
          <p:cNvPr id="7" name="Picture 6" descr="A picture containing pencil, table, lined, sitting&#10;&#10;Description automatically generated">
            <a:extLst>
              <a:ext uri="{FF2B5EF4-FFF2-40B4-BE49-F238E27FC236}">
                <a16:creationId xmlns:a16="http://schemas.microsoft.com/office/drawing/2014/main" id="{C250150F-A235-438B-B752-4338B878CB61}"/>
              </a:ext>
            </a:extLst>
          </p:cNvPr>
          <p:cNvPicPr>
            <a:picLocks noChangeAspect="1"/>
          </p:cNvPicPr>
          <p:nvPr/>
        </p:nvPicPr>
        <p:blipFill>
          <a:blip r:embed="rId3"/>
          <a:stretch>
            <a:fillRect/>
          </a:stretch>
        </p:blipFill>
        <p:spPr>
          <a:xfrm>
            <a:off x="0" y="1278550"/>
            <a:ext cx="9029700" cy="4561684"/>
          </a:xfrm>
          <a:prstGeom prst="rect">
            <a:avLst/>
          </a:prstGeom>
        </p:spPr>
      </p:pic>
      <p:sp>
        <p:nvSpPr>
          <p:cNvPr id="8" name="TextBox 7">
            <a:extLst>
              <a:ext uri="{FF2B5EF4-FFF2-40B4-BE49-F238E27FC236}">
                <a16:creationId xmlns:a16="http://schemas.microsoft.com/office/drawing/2014/main" id="{7B591AC3-9E23-467E-B7D3-E1EED246DF43}"/>
              </a:ext>
            </a:extLst>
          </p:cNvPr>
          <p:cNvSpPr txBox="1"/>
          <p:nvPr/>
        </p:nvSpPr>
        <p:spPr>
          <a:xfrm>
            <a:off x="114300" y="5994400"/>
            <a:ext cx="8755264" cy="369332"/>
          </a:xfrm>
          <a:prstGeom prst="rect">
            <a:avLst/>
          </a:prstGeom>
          <a:noFill/>
        </p:spPr>
        <p:txBody>
          <a:bodyPr wrap="square" rtlCol="0">
            <a:spAutoFit/>
          </a:bodyPr>
          <a:lstStyle/>
          <a:p>
            <a:r>
              <a:rPr lang="en-GB" dirty="0" err="1"/>
              <a:t>LNSM_Project</a:t>
            </a:r>
            <a:r>
              <a:rPr lang="en-GB" dirty="0"/>
              <a:t>\</a:t>
            </a:r>
            <a:r>
              <a:rPr lang="en-GB" dirty="0" err="1"/>
              <a:t>Performances_and_results</a:t>
            </a:r>
            <a:r>
              <a:rPr lang="en-GB" dirty="0"/>
              <a:t>\Task2</a:t>
            </a:r>
          </a:p>
        </p:txBody>
      </p:sp>
    </p:spTree>
    <p:extLst>
      <p:ext uri="{BB962C8B-B14F-4D97-AF65-F5344CB8AC3E}">
        <p14:creationId xmlns:p14="http://schemas.microsoft.com/office/powerpoint/2010/main" val="1330004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C332D8-F314-48C2-9CC4-18B28A57FE25}"/>
              </a:ext>
            </a:extLst>
          </p:cNvPr>
          <p:cNvSpPr>
            <a:spLocks noGrp="1"/>
          </p:cNvSpPr>
          <p:nvPr>
            <p:ph type="title"/>
          </p:nvPr>
        </p:nvSpPr>
        <p:spPr/>
        <p:txBody>
          <a:bodyPr/>
          <a:lstStyle/>
          <a:p>
            <a:r>
              <a:rPr lang="en-GB" dirty="0"/>
              <a:t>Task2:Plot the first 10 trajectories that refers to an M3 model</a:t>
            </a:r>
          </a:p>
        </p:txBody>
      </p:sp>
      <p:pic>
        <p:nvPicPr>
          <p:cNvPr id="5" name="Content Placeholder 4" descr="A close up of a map&#10;&#10;Description automatically generated">
            <a:extLst>
              <a:ext uri="{FF2B5EF4-FFF2-40B4-BE49-F238E27FC236}">
                <a16:creationId xmlns:a16="http://schemas.microsoft.com/office/drawing/2014/main" id="{97EE9FDC-73CD-4CD8-A9C0-2EE5A43F9AA5}"/>
              </a:ext>
            </a:extLst>
          </p:cNvPr>
          <p:cNvPicPr>
            <a:picLocks noGrp="1" noChangeAspect="1"/>
          </p:cNvPicPr>
          <p:nvPr>
            <p:ph idx="1"/>
          </p:nvPr>
        </p:nvPicPr>
        <p:blipFill>
          <a:blip r:embed="rId2"/>
          <a:stretch>
            <a:fillRect/>
          </a:stretch>
        </p:blipFill>
        <p:spPr>
          <a:xfrm>
            <a:off x="288520" y="1310723"/>
            <a:ext cx="8323263" cy="4236554"/>
          </a:xfrm>
        </p:spPr>
      </p:pic>
      <p:sp>
        <p:nvSpPr>
          <p:cNvPr id="6" name="TextBox 5">
            <a:extLst>
              <a:ext uri="{FF2B5EF4-FFF2-40B4-BE49-F238E27FC236}">
                <a16:creationId xmlns:a16="http://schemas.microsoft.com/office/drawing/2014/main" id="{ED866462-78BC-4524-B73B-654451555BBA}"/>
              </a:ext>
            </a:extLst>
          </p:cNvPr>
          <p:cNvSpPr txBox="1"/>
          <p:nvPr/>
        </p:nvSpPr>
        <p:spPr>
          <a:xfrm>
            <a:off x="288521" y="5554133"/>
            <a:ext cx="8403923" cy="369332"/>
          </a:xfrm>
          <a:prstGeom prst="rect">
            <a:avLst/>
          </a:prstGeom>
          <a:noFill/>
        </p:spPr>
        <p:txBody>
          <a:bodyPr wrap="square" rtlCol="0">
            <a:spAutoFit/>
          </a:bodyPr>
          <a:lstStyle/>
          <a:p>
            <a:r>
              <a:rPr lang="en-GB"/>
              <a:t>LNSM_Project\Performances_and_results\Task2</a:t>
            </a:r>
            <a:endParaRPr lang="en-GB" dirty="0"/>
          </a:p>
        </p:txBody>
      </p:sp>
    </p:spTree>
    <p:extLst>
      <p:ext uri="{BB962C8B-B14F-4D97-AF65-F5344CB8AC3E}">
        <p14:creationId xmlns:p14="http://schemas.microsoft.com/office/powerpoint/2010/main" val="16683388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22D67E-16B7-45A7-9840-7BD2055BB8E0}"/>
              </a:ext>
            </a:extLst>
          </p:cNvPr>
          <p:cNvSpPr>
            <a:spLocks noGrp="1"/>
          </p:cNvSpPr>
          <p:nvPr>
            <p:ph type="title"/>
          </p:nvPr>
        </p:nvSpPr>
        <p:spPr/>
        <p:txBody>
          <a:bodyPr/>
          <a:lstStyle/>
          <a:p>
            <a:endParaRPr lang="en-GB" dirty="0"/>
          </a:p>
        </p:txBody>
      </p:sp>
      <p:sp>
        <p:nvSpPr>
          <p:cNvPr id="3" name="Content Placeholder 2">
            <a:extLst>
              <a:ext uri="{FF2B5EF4-FFF2-40B4-BE49-F238E27FC236}">
                <a16:creationId xmlns:a16="http://schemas.microsoft.com/office/drawing/2014/main" id="{6B0998BF-A679-463A-A65E-FABB26F92F95}"/>
              </a:ext>
            </a:extLst>
          </p:cNvPr>
          <p:cNvSpPr>
            <a:spLocks noGrp="1"/>
          </p:cNvSpPr>
          <p:nvPr>
            <p:ph idx="1"/>
          </p:nvPr>
        </p:nvSpPr>
        <p:spPr/>
        <p:txBody>
          <a:bodyPr/>
          <a:lstStyle/>
          <a:p>
            <a:pPr marL="342900" indent="-342900">
              <a:buFont typeface="Arial" panose="020B0604020202020204" pitchFamily="34" charset="0"/>
              <a:buChar char="•"/>
            </a:pPr>
            <a:r>
              <a:rPr lang="en-GB" dirty="0">
                <a:solidFill>
                  <a:schemeClr val="bg1">
                    <a:lumMod val="75000"/>
                  </a:schemeClr>
                </a:solidFill>
              </a:rPr>
              <a:t>Task 1</a:t>
            </a:r>
          </a:p>
          <a:p>
            <a:pPr marL="342900" indent="-342900">
              <a:buFont typeface="Arial" panose="020B0604020202020204" pitchFamily="34" charset="0"/>
              <a:buChar char="•"/>
            </a:pPr>
            <a:r>
              <a:rPr lang="en-GB" dirty="0">
                <a:solidFill>
                  <a:schemeClr val="bg1">
                    <a:lumMod val="75000"/>
                  </a:schemeClr>
                </a:solidFill>
              </a:rPr>
              <a:t>Task 2</a:t>
            </a:r>
          </a:p>
          <a:p>
            <a:pPr marL="342900" indent="-342900">
              <a:buFont typeface="Arial" panose="020B0604020202020204" pitchFamily="34" charset="0"/>
              <a:buChar char="•"/>
            </a:pPr>
            <a:r>
              <a:rPr lang="en-GB" dirty="0"/>
              <a:t>Task 3</a:t>
            </a:r>
          </a:p>
          <a:p>
            <a:pPr marL="342900" indent="-342900">
              <a:buFont typeface="Arial" panose="020B0604020202020204" pitchFamily="34" charset="0"/>
              <a:buChar char="•"/>
            </a:pPr>
            <a:r>
              <a:rPr lang="en-GB" dirty="0">
                <a:solidFill>
                  <a:schemeClr val="bg1">
                    <a:lumMod val="75000"/>
                  </a:schemeClr>
                </a:solidFill>
              </a:rPr>
              <a:t>Task 4</a:t>
            </a:r>
          </a:p>
          <a:p>
            <a:pPr marL="342900" indent="-342900">
              <a:buFont typeface="Arial" panose="020B0604020202020204" pitchFamily="34" charset="0"/>
              <a:buChar char="•"/>
            </a:pPr>
            <a:r>
              <a:rPr lang="en-GB" dirty="0">
                <a:solidFill>
                  <a:schemeClr val="bg1">
                    <a:lumMod val="75000"/>
                  </a:schemeClr>
                </a:solidFill>
              </a:rPr>
              <a:t>Task 5</a:t>
            </a:r>
          </a:p>
          <a:p>
            <a:pPr marL="342900" indent="-342900">
              <a:buFont typeface="Arial" panose="020B0604020202020204" pitchFamily="34" charset="0"/>
              <a:buChar char="•"/>
            </a:pPr>
            <a:r>
              <a:rPr lang="en-GB" dirty="0">
                <a:solidFill>
                  <a:schemeClr val="bg1">
                    <a:lumMod val="75000"/>
                  </a:schemeClr>
                </a:solidFill>
              </a:rPr>
              <a:t>Task 6</a:t>
            </a:r>
          </a:p>
        </p:txBody>
      </p:sp>
    </p:spTree>
    <p:extLst>
      <p:ext uri="{BB962C8B-B14F-4D97-AF65-F5344CB8AC3E}">
        <p14:creationId xmlns:p14="http://schemas.microsoft.com/office/powerpoint/2010/main" val="21939701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419D46-F205-4B14-AF91-E48A26E042AC}"/>
              </a:ext>
            </a:extLst>
          </p:cNvPr>
          <p:cNvSpPr>
            <a:spLocks noGrp="1"/>
          </p:cNvSpPr>
          <p:nvPr>
            <p:ph type="title"/>
          </p:nvPr>
        </p:nvSpPr>
        <p:spPr/>
        <p:txBody>
          <a:bodyPr/>
          <a:lstStyle/>
          <a:p>
            <a:r>
              <a:rPr lang="en-GB" dirty="0"/>
              <a:t>Task3:Kalman filter testing on known trajectory</a:t>
            </a:r>
          </a:p>
        </p:txBody>
      </p:sp>
      <p:sp>
        <p:nvSpPr>
          <p:cNvPr id="3" name="Content Placeholder 2">
            <a:extLst>
              <a:ext uri="{FF2B5EF4-FFF2-40B4-BE49-F238E27FC236}">
                <a16:creationId xmlns:a16="http://schemas.microsoft.com/office/drawing/2014/main" id="{FCBB5002-7810-44A4-A2F4-C3198E4760C1}"/>
              </a:ext>
            </a:extLst>
          </p:cNvPr>
          <p:cNvSpPr>
            <a:spLocks noGrp="1"/>
          </p:cNvSpPr>
          <p:nvPr>
            <p:ph idx="1"/>
          </p:nvPr>
        </p:nvSpPr>
        <p:spPr>
          <a:xfrm>
            <a:off x="457200" y="1600201"/>
            <a:ext cx="8323726" cy="692426"/>
          </a:xfrm>
        </p:spPr>
        <p:txBody>
          <a:bodyPr/>
          <a:lstStyle/>
          <a:p>
            <a:pPr marL="342900" indent="-342900">
              <a:buFont typeface="Arial" panose="020B0604020202020204" pitchFamily="34" charset="0"/>
              <a:buChar char="•"/>
            </a:pPr>
            <a:r>
              <a:rPr lang="en-GB" dirty="0"/>
              <a:t>Since we have TOA    measurements the           expression is:</a:t>
            </a:r>
          </a:p>
        </p:txBody>
      </p:sp>
      <p:pic>
        <p:nvPicPr>
          <p:cNvPr id="5" name="Picture 4">
            <a:extLst>
              <a:ext uri="{FF2B5EF4-FFF2-40B4-BE49-F238E27FC236}">
                <a16:creationId xmlns:a16="http://schemas.microsoft.com/office/drawing/2014/main" id="{11BA99B6-4A88-44DF-A09D-FDD97FA2A1B5}"/>
              </a:ext>
            </a:extLst>
          </p:cNvPr>
          <p:cNvPicPr>
            <a:picLocks noChangeAspect="1"/>
          </p:cNvPicPr>
          <p:nvPr/>
        </p:nvPicPr>
        <p:blipFill rotWithShape="1">
          <a:blip r:embed="rId2"/>
          <a:srcRect r="88204"/>
          <a:stretch/>
        </p:blipFill>
        <p:spPr>
          <a:xfrm>
            <a:off x="3413924" y="1600200"/>
            <a:ext cx="222169" cy="373178"/>
          </a:xfrm>
          <a:prstGeom prst="rect">
            <a:avLst/>
          </a:prstGeom>
        </p:spPr>
      </p:pic>
      <p:pic>
        <p:nvPicPr>
          <p:cNvPr id="7" name="Picture 6" descr="A close up of text on a black surface&#10;&#10;Description automatically generated">
            <a:extLst>
              <a:ext uri="{FF2B5EF4-FFF2-40B4-BE49-F238E27FC236}">
                <a16:creationId xmlns:a16="http://schemas.microsoft.com/office/drawing/2014/main" id="{F51C8FA7-CC45-4482-A463-6D0522E4BBFF}"/>
              </a:ext>
            </a:extLst>
          </p:cNvPr>
          <p:cNvPicPr>
            <a:picLocks noChangeAspect="1"/>
          </p:cNvPicPr>
          <p:nvPr/>
        </p:nvPicPr>
        <p:blipFill>
          <a:blip r:embed="rId3"/>
          <a:stretch>
            <a:fillRect/>
          </a:stretch>
        </p:blipFill>
        <p:spPr>
          <a:xfrm>
            <a:off x="363074" y="2107096"/>
            <a:ext cx="5141844" cy="2148822"/>
          </a:xfrm>
          <a:prstGeom prst="rect">
            <a:avLst/>
          </a:prstGeom>
        </p:spPr>
      </p:pic>
      <p:sp>
        <p:nvSpPr>
          <p:cNvPr id="8" name="TextBox 7">
            <a:extLst>
              <a:ext uri="{FF2B5EF4-FFF2-40B4-BE49-F238E27FC236}">
                <a16:creationId xmlns:a16="http://schemas.microsoft.com/office/drawing/2014/main" id="{EC7ACC78-FB6E-498A-99A9-14D8FE38EC07}"/>
              </a:ext>
            </a:extLst>
          </p:cNvPr>
          <p:cNvSpPr txBox="1"/>
          <p:nvPr/>
        </p:nvSpPr>
        <p:spPr>
          <a:xfrm>
            <a:off x="434009" y="4380708"/>
            <a:ext cx="7997687" cy="2862322"/>
          </a:xfrm>
          <a:prstGeom prst="rect">
            <a:avLst/>
          </a:prstGeom>
          <a:noFill/>
        </p:spPr>
        <p:txBody>
          <a:bodyPr wrap="square" rtlCol="0">
            <a:spAutoFit/>
          </a:bodyPr>
          <a:lstStyle/>
          <a:p>
            <a:r>
              <a:rPr lang="en-GB" dirty="0"/>
              <a:t>It is immediately clear that                is not linear thus we need to use an Extended Kalman Filter(EKF). </a:t>
            </a:r>
          </a:p>
          <a:p>
            <a:r>
              <a:rPr lang="en-GB" dirty="0"/>
              <a:t>For the details about how the EKF is implemented we suggest a code inspection.</a:t>
            </a:r>
          </a:p>
          <a:p>
            <a:r>
              <a:rPr lang="en-GB" dirty="0"/>
              <a:t>In order to be able to perform both the </a:t>
            </a:r>
            <a:r>
              <a:rPr lang="en-GB" i="1" dirty="0"/>
              <a:t>Prediction</a:t>
            </a:r>
            <a:r>
              <a:rPr lang="en-GB" dirty="0"/>
              <a:t> and the </a:t>
            </a:r>
            <a:r>
              <a:rPr lang="en-GB" i="1" dirty="0"/>
              <a:t>Update</a:t>
            </a:r>
            <a:r>
              <a:rPr lang="en-GB" dirty="0"/>
              <a:t> step we need to do some precomputation. </a:t>
            </a:r>
          </a:p>
          <a:p>
            <a:endParaRPr lang="en-GB" dirty="0"/>
          </a:p>
          <a:p>
            <a:endParaRPr lang="en-GB" dirty="0"/>
          </a:p>
          <a:p>
            <a:endParaRPr lang="en-GB" dirty="0"/>
          </a:p>
          <a:p>
            <a:endParaRPr lang="en-GB" dirty="0"/>
          </a:p>
          <a:p>
            <a:endParaRPr lang="en-GB" dirty="0"/>
          </a:p>
        </p:txBody>
      </p:sp>
      <p:pic>
        <p:nvPicPr>
          <p:cNvPr id="10" name="Picture 9" descr="A close up of text on a black surface&#10;&#10;Description automatically generated">
            <a:extLst>
              <a:ext uri="{FF2B5EF4-FFF2-40B4-BE49-F238E27FC236}">
                <a16:creationId xmlns:a16="http://schemas.microsoft.com/office/drawing/2014/main" id="{E07D7E4B-7ED9-4D90-9DF5-7B325B5BF431}"/>
              </a:ext>
            </a:extLst>
          </p:cNvPr>
          <p:cNvPicPr>
            <a:picLocks noChangeAspect="1"/>
          </p:cNvPicPr>
          <p:nvPr/>
        </p:nvPicPr>
        <p:blipFill rotWithShape="1">
          <a:blip r:embed="rId3"/>
          <a:srcRect t="42999" r="86314" b="45574"/>
          <a:stretch/>
        </p:blipFill>
        <p:spPr>
          <a:xfrm>
            <a:off x="6092185" y="1671894"/>
            <a:ext cx="703726" cy="301484"/>
          </a:xfrm>
          <a:prstGeom prst="rect">
            <a:avLst/>
          </a:prstGeom>
        </p:spPr>
      </p:pic>
      <p:pic>
        <p:nvPicPr>
          <p:cNvPr id="12" name="Picture 11" descr="A close up of text on a black surface&#10;&#10;Description automatically generated">
            <a:extLst>
              <a:ext uri="{FF2B5EF4-FFF2-40B4-BE49-F238E27FC236}">
                <a16:creationId xmlns:a16="http://schemas.microsoft.com/office/drawing/2014/main" id="{B78F5101-0123-48EB-B612-FD5F9EBE2D76}"/>
              </a:ext>
            </a:extLst>
          </p:cNvPr>
          <p:cNvPicPr>
            <a:picLocks noChangeAspect="1"/>
          </p:cNvPicPr>
          <p:nvPr/>
        </p:nvPicPr>
        <p:blipFill rotWithShape="1">
          <a:blip r:embed="rId3"/>
          <a:srcRect t="42999" r="86314" b="45574"/>
          <a:stretch/>
        </p:blipFill>
        <p:spPr>
          <a:xfrm>
            <a:off x="3173145" y="4389636"/>
            <a:ext cx="703726" cy="301484"/>
          </a:xfrm>
          <a:prstGeom prst="rect">
            <a:avLst/>
          </a:prstGeom>
        </p:spPr>
      </p:pic>
    </p:spTree>
    <p:extLst>
      <p:ext uri="{BB962C8B-B14F-4D97-AF65-F5344CB8AC3E}">
        <p14:creationId xmlns:p14="http://schemas.microsoft.com/office/powerpoint/2010/main" val="28185367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E14B3F-C899-4236-A7A7-6C42FF9AA9A7}"/>
              </a:ext>
            </a:extLst>
          </p:cNvPr>
          <p:cNvSpPr>
            <a:spLocks noGrp="1"/>
          </p:cNvSpPr>
          <p:nvPr>
            <p:ph type="title"/>
          </p:nvPr>
        </p:nvSpPr>
        <p:spPr/>
        <p:txBody>
          <a:bodyPr/>
          <a:lstStyle/>
          <a:p>
            <a:r>
              <a:rPr lang="en-GB" dirty="0"/>
              <a:t>Task3:Precomputation and assumptions</a:t>
            </a:r>
          </a:p>
        </p:txBody>
      </p:sp>
      <p:sp>
        <p:nvSpPr>
          <p:cNvPr id="3" name="Content Placeholder 2">
            <a:extLst>
              <a:ext uri="{FF2B5EF4-FFF2-40B4-BE49-F238E27FC236}">
                <a16:creationId xmlns:a16="http://schemas.microsoft.com/office/drawing/2014/main" id="{9E71C2BE-7C06-44C8-A2F0-B7079368EAA4}"/>
              </a:ext>
            </a:extLst>
          </p:cNvPr>
          <p:cNvSpPr>
            <a:spLocks noGrp="1"/>
          </p:cNvSpPr>
          <p:nvPr>
            <p:ph idx="1"/>
          </p:nvPr>
        </p:nvSpPr>
        <p:spPr/>
        <p:txBody>
          <a:bodyPr/>
          <a:lstStyle/>
          <a:p>
            <a:pPr marL="342900" indent="-342900">
              <a:buFont typeface="Arial" panose="020B0604020202020204" pitchFamily="34" charset="0"/>
              <a:buChar char="•"/>
            </a:pPr>
            <a:r>
              <a:rPr lang="en-GB" dirty="0"/>
              <a:t>From the M3 motion model we fetch :</a:t>
            </a:r>
          </a:p>
          <a:p>
            <a:pPr marL="457200" lvl="1" indent="0">
              <a:buNone/>
            </a:pPr>
            <a:r>
              <a:rPr lang="en-GB" sz="1800" b="0" i="0" u="none" strike="noStrike" baseline="0" dirty="0">
                <a:solidFill>
                  <a:srgbClr val="00CC00"/>
                </a:solidFill>
                <a:latin typeface="Courier New" panose="02070309020205020404" pitchFamily="49" charset="0"/>
              </a:rPr>
              <a:t> F = [eye(2)     , Ts*eye(2);</a:t>
            </a:r>
          </a:p>
          <a:p>
            <a:pPr marL="457200" lvl="1" indent="0">
              <a:buNone/>
            </a:pPr>
            <a:r>
              <a:rPr lang="en-GB" sz="1800" b="0" i="0" u="none" strike="noStrike" baseline="0" dirty="0">
                <a:solidFill>
                  <a:srgbClr val="00CC00"/>
                </a:solidFill>
                <a:latin typeface="Courier New" panose="02070309020205020404" pitchFamily="49" charset="0"/>
              </a:rPr>
              <a:t>      zeros(2,2) , eye(2)];</a:t>
            </a:r>
          </a:p>
          <a:p>
            <a:pPr marL="457200" lvl="1" indent="0">
              <a:buNone/>
            </a:pPr>
            <a:r>
              <a:rPr lang="en-GB" sz="1800" b="0" i="0" u="none" strike="noStrike" baseline="0" dirty="0">
                <a:solidFill>
                  <a:srgbClr val="00CC00"/>
                </a:solidFill>
                <a:latin typeface="Courier New" panose="02070309020205020404" pitchFamily="49" charset="0"/>
              </a:rPr>
              <a:t> L = [0.5*Ts^2*eye(2);Ts*eye(2)];</a:t>
            </a:r>
          </a:p>
          <a:p>
            <a:pPr marL="457200" lvl="1" indent="0">
              <a:buNone/>
            </a:pPr>
            <a:r>
              <a:rPr lang="en-GB" sz="1800" b="0" i="0" u="none" strike="noStrike" baseline="0" dirty="0">
                <a:solidFill>
                  <a:srgbClr val="3C763D"/>
                </a:solidFill>
                <a:latin typeface="Courier New" panose="02070309020205020404" pitchFamily="49" charset="0"/>
              </a:rPr>
              <a:t> </a:t>
            </a:r>
            <a:r>
              <a:rPr lang="en-GB" sz="1800" b="0" i="0" u="none" strike="noStrike" baseline="0" dirty="0">
                <a:latin typeface="Courier New" panose="02070309020205020404" pitchFamily="49" charset="0"/>
              </a:rPr>
              <a:t>v(:,1) = [7;2];</a:t>
            </a:r>
          </a:p>
          <a:p>
            <a:pPr marL="457200" lvl="1" indent="0">
              <a:buNone/>
            </a:pPr>
            <a:r>
              <a:rPr lang="en-GB" sz="1800" b="0" i="0" u="none" strike="noStrike" baseline="0" dirty="0">
                <a:latin typeface="Courier New" panose="02070309020205020404" pitchFamily="49" charset="0"/>
              </a:rPr>
              <a:t> x = [zeros(2,TotalSimulationTime);v];</a:t>
            </a:r>
          </a:p>
          <a:p>
            <a:pPr marL="457200" lvl="1" indent="0">
              <a:buNone/>
            </a:pPr>
            <a:r>
              <a:rPr lang="en-GB" sz="1800" b="0" i="0" u="none" strike="noStrike" baseline="0" dirty="0">
                <a:latin typeface="Courier New" panose="02070309020205020404" pitchFamily="49" charset="0"/>
              </a:rPr>
              <a:t> x(:,t) = F*x(:,t-1) + L*w;</a:t>
            </a:r>
            <a:r>
              <a:rPr lang="en-GB" sz="1800" dirty="0">
                <a:solidFill>
                  <a:srgbClr val="3C763D"/>
                </a:solidFill>
                <a:latin typeface="Courier New" panose="02070309020205020404" pitchFamily="49" charset="0"/>
              </a:rPr>
              <a:t>	</a:t>
            </a:r>
            <a:endParaRPr lang="en-GB" sz="1800" b="0" i="0" u="none" strike="noStrike" baseline="0" dirty="0">
              <a:solidFill>
                <a:srgbClr val="3C763D"/>
              </a:solidFill>
              <a:latin typeface="Courier New" panose="02070309020205020404" pitchFamily="49" charset="0"/>
            </a:endParaRPr>
          </a:p>
          <a:p>
            <a:pPr marL="285750" indent="-285750">
              <a:buFont typeface="Arial" panose="020B0604020202020204" pitchFamily="34" charset="0"/>
              <a:buChar char="•"/>
            </a:pPr>
            <a:r>
              <a:rPr lang="en-GB" sz="1800" dirty="0">
                <a:solidFill>
                  <a:srgbClr val="00CC00"/>
                </a:solidFill>
                <a:latin typeface="Courier New" panose="02070309020205020404" pitchFamily="49" charset="0"/>
              </a:rPr>
              <a:t>Q=</a:t>
            </a:r>
            <a:r>
              <a:rPr lang="en-GB" sz="1800" dirty="0" err="1">
                <a:solidFill>
                  <a:srgbClr val="00CC00"/>
                </a:solidFill>
                <a:latin typeface="Courier New" panose="02070309020205020404" pitchFamily="49" charset="0"/>
              </a:rPr>
              <a:t>sigma_squared_a</a:t>
            </a:r>
            <a:r>
              <a:rPr lang="en-GB" sz="1800" dirty="0">
                <a:solidFill>
                  <a:srgbClr val="00CC00"/>
                </a:solidFill>
                <a:latin typeface="Courier New" panose="02070309020205020404" pitchFamily="49" charset="0"/>
              </a:rPr>
              <a:t>*(L*L’); </a:t>
            </a:r>
          </a:p>
          <a:p>
            <a:pPr marL="285750" indent="-285750">
              <a:buFont typeface="Arial" panose="020B0604020202020204" pitchFamily="34" charset="0"/>
              <a:buChar char="•"/>
            </a:pPr>
            <a:r>
              <a:rPr lang="en-GB" sz="1800" b="0" i="0" u="none" strike="noStrike" baseline="0" dirty="0">
                <a:latin typeface="Arial" panose="020B0604020202020204" pitchFamily="34" charset="0"/>
                <a:cs typeface="Arial" panose="020B0604020202020204" pitchFamily="34" charset="0"/>
              </a:rPr>
              <a:t>F,Q are assumed to be time invariant</a:t>
            </a:r>
          </a:p>
          <a:p>
            <a:pPr marL="285750" indent="-285750">
              <a:buFont typeface="Arial" panose="020B0604020202020204" pitchFamily="34" charset="0"/>
              <a:buChar char="•"/>
            </a:pPr>
            <a:r>
              <a:rPr lang="en-GB" sz="1800" dirty="0">
                <a:latin typeface="Arial" panose="020B0604020202020204" pitchFamily="34" charset="0"/>
                <a:cs typeface="Arial" panose="020B0604020202020204" pitchFamily="34" charset="0"/>
              </a:rPr>
              <a:t>P is initialized with an </a:t>
            </a:r>
            <a:r>
              <a:rPr lang="en-GB" sz="1800" dirty="0">
                <a:solidFill>
                  <a:srgbClr val="00CC00"/>
                </a:solidFill>
                <a:latin typeface="Courier New" panose="02070309020205020404" pitchFamily="49" charset="0"/>
                <a:cs typeface="Courier New" panose="02070309020205020404" pitchFamily="49" charset="0"/>
              </a:rPr>
              <a:t>eye(4);</a:t>
            </a:r>
          </a:p>
          <a:p>
            <a:pPr marL="285750" indent="-285750">
              <a:buFont typeface="Arial" panose="020B0604020202020204" pitchFamily="34" charset="0"/>
              <a:buChar char="•"/>
            </a:pPr>
            <a:r>
              <a:rPr lang="en-GB" sz="1800" b="0" i="0" u="none" strike="noStrike" baseline="0" dirty="0">
                <a:latin typeface="Arial" panose="020B0604020202020204" pitchFamily="34" charset="0"/>
                <a:cs typeface="Arial" panose="020B0604020202020204" pitchFamily="34" charset="0"/>
              </a:rPr>
              <a:t>X is initialized with the first point of the </a:t>
            </a:r>
            <a:r>
              <a:rPr lang="en-GB" sz="1800" dirty="0">
                <a:latin typeface="Arial" panose="020B0604020202020204" pitchFamily="34" charset="0"/>
                <a:cs typeface="Arial" panose="020B0604020202020204" pitchFamily="34" charset="0"/>
              </a:rPr>
              <a:t>trajectory</a:t>
            </a:r>
          </a:p>
          <a:p>
            <a:pPr marL="285750" indent="-285750">
              <a:buFont typeface="Arial" panose="020B0604020202020204" pitchFamily="34" charset="0"/>
              <a:buChar char="•"/>
            </a:pPr>
            <a:r>
              <a:rPr lang="en-GB" sz="1800" b="0" i="0" u="none" strike="noStrike" baseline="0" dirty="0">
                <a:latin typeface="Arial" panose="020B0604020202020204" pitchFamily="34" charset="0"/>
                <a:cs typeface="Arial" panose="020B0604020202020204" pitchFamily="34" charset="0"/>
              </a:rPr>
              <a:t>For the </a:t>
            </a:r>
            <a:r>
              <a:rPr lang="en-GB" sz="1800" dirty="0">
                <a:latin typeface="Arial" panose="020B0604020202020204" pitchFamily="34" charset="0"/>
                <a:cs typeface="Arial" panose="020B0604020202020204" pitchFamily="34" charset="0"/>
              </a:rPr>
              <a:t>performance evaluations we compute and store the C matrix, </a:t>
            </a:r>
            <a:r>
              <a:rPr lang="en-GB" sz="1800" dirty="0" err="1">
                <a:latin typeface="Arial" panose="020B0604020202020204" pitchFamily="34" charset="0"/>
                <a:cs typeface="Arial" panose="020B0604020202020204" pitchFamily="34" charset="0"/>
              </a:rPr>
              <a:t>sigma_h</a:t>
            </a:r>
            <a:r>
              <a:rPr lang="en-GB" sz="1800" dirty="0">
                <a:latin typeface="Arial" panose="020B0604020202020204" pitchFamily="34" charset="0"/>
                <a:cs typeface="Arial" panose="020B0604020202020204" pitchFamily="34" charset="0"/>
              </a:rPr>
              <a:t> (</a:t>
            </a:r>
            <a:r>
              <a:rPr lang="en-GB" sz="1800" dirty="0" err="1">
                <a:latin typeface="Arial" panose="020B0604020202020204" pitchFamily="34" charset="0"/>
                <a:cs typeface="Arial" panose="020B0604020202020204" pitchFamily="34" charset="0"/>
              </a:rPr>
              <a:t>drms</a:t>
            </a:r>
            <a:r>
              <a:rPr lang="en-GB" sz="1800" dirty="0">
                <a:latin typeface="Arial" panose="020B0604020202020204" pitchFamily="34" charset="0"/>
                <a:cs typeface="Arial" panose="020B0604020202020204" pitchFamily="34" charset="0"/>
              </a:rPr>
              <a:t>) and CEP95 values for all the elements of a trajectory</a:t>
            </a:r>
            <a:endParaRPr lang="it-IT" sz="1800" b="0" i="0" u="none" strike="noStrike" baseline="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GB" sz="1800" dirty="0">
              <a:solidFill>
                <a:srgbClr val="3C763D"/>
              </a:solidFill>
              <a:latin typeface="Courier New" panose="02070309020205020404" pitchFamily="49" charset="0"/>
            </a:endParaRPr>
          </a:p>
        </p:txBody>
      </p:sp>
    </p:spTree>
    <p:extLst>
      <p:ext uri="{BB962C8B-B14F-4D97-AF65-F5344CB8AC3E}">
        <p14:creationId xmlns:p14="http://schemas.microsoft.com/office/powerpoint/2010/main" val="38326555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8A0D0-1933-41F4-82F5-1ACB17C3702E}"/>
              </a:ext>
            </a:extLst>
          </p:cNvPr>
          <p:cNvSpPr>
            <a:spLocks noGrp="1"/>
          </p:cNvSpPr>
          <p:nvPr>
            <p:ph type="title"/>
          </p:nvPr>
        </p:nvSpPr>
        <p:spPr/>
        <p:txBody>
          <a:bodyPr/>
          <a:lstStyle/>
          <a:p>
            <a:r>
              <a:rPr lang="en-GB" dirty="0"/>
              <a:t>Task 3:trajectory #35</a:t>
            </a:r>
          </a:p>
        </p:txBody>
      </p:sp>
      <p:pic>
        <p:nvPicPr>
          <p:cNvPr id="5" name="Content Placeholder 4" descr="A screenshot of a cell phone&#10;&#10;Description automatically generated">
            <a:extLst>
              <a:ext uri="{FF2B5EF4-FFF2-40B4-BE49-F238E27FC236}">
                <a16:creationId xmlns:a16="http://schemas.microsoft.com/office/drawing/2014/main" id="{4A12392D-D3BA-4FBF-A020-076DA0FB0273}"/>
              </a:ext>
            </a:extLst>
          </p:cNvPr>
          <p:cNvPicPr>
            <a:picLocks noGrp="1" noChangeAspect="1"/>
          </p:cNvPicPr>
          <p:nvPr>
            <p:ph idx="1"/>
          </p:nvPr>
        </p:nvPicPr>
        <p:blipFill>
          <a:blip r:embed="rId2"/>
          <a:stretch>
            <a:fillRect/>
          </a:stretch>
        </p:blipFill>
        <p:spPr>
          <a:xfrm>
            <a:off x="0" y="1569156"/>
            <a:ext cx="8960634" cy="4516624"/>
          </a:xfrm>
        </p:spPr>
      </p:pic>
      <p:sp>
        <p:nvSpPr>
          <p:cNvPr id="6" name="TextBox 5">
            <a:extLst>
              <a:ext uri="{FF2B5EF4-FFF2-40B4-BE49-F238E27FC236}">
                <a16:creationId xmlns:a16="http://schemas.microsoft.com/office/drawing/2014/main" id="{D4A83032-09CE-423D-90DA-801BDABC1ACA}"/>
              </a:ext>
            </a:extLst>
          </p:cNvPr>
          <p:cNvSpPr txBox="1"/>
          <p:nvPr/>
        </p:nvSpPr>
        <p:spPr>
          <a:xfrm>
            <a:off x="417689" y="1219200"/>
            <a:ext cx="8263467" cy="646331"/>
          </a:xfrm>
          <a:prstGeom prst="rect">
            <a:avLst/>
          </a:prstGeom>
          <a:noFill/>
        </p:spPr>
        <p:txBody>
          <a:bodyPr wrap="square" rtlCol="0">
            <a:spAutoFit/>
          </a:bodyPr>
          <a:lstStyle/>
          <a:p>
            <a:r>
              <a:rPr lang="en-GB" dirty="0" err="1"/>
              <a:t>LNSM_Project</a:t>
            </a:r>
            <a:r>
              <a:rPr lang="en-GB" dirty="0"/>
              <a:t>\Plots\Task3</a:t>
            </a:r>
          </a:p>
          <a:p>
            <a:endParaRPr lang="en-GB" dirty="0"/>
          </a:p>
        </p:txBody>
      </p:sp>
    </p:spTree>
    <p:extLst>
      <p:ext uri="{BB962C8B-B14F-4D97-AF65-F5344CB8AC3E}">
        <p14:creationId xmlns:p14="http://schemas.microsoft.com/office/powerpoint/2010/main" val="27627310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F2377C-4BCF-49C9-AC6C-64132158B6F7}"/>
              </a:ext>
            </a:extLst>
          </p:cNvPr>
          <p:cNvSpPr>
            <a:spLocks noGrp="1"/>
          </p:cNvSpPr>
          <p:nvPr>
            <p:ph type="title"/>
          </p:nvPr>
        </p:nvSpPr>
        <p:spPr/>
        <p:txBody>
          <a:bodyPr/>
          <a:lstStyle/>
          <a:p>
            <a:r>
              <a:rPr lang="en-GB" dirty="0"/>
              <a:t>Task 3:trajectory #35 Details</a:t>
            </a:r>
          </a:p>
        </p:txBody>
      </p:sp>
      <p:pic>
        <p:nvPicPr>
          <p:cNvPr id="5" name="Content Placeholder 4" descr="A close up of a map&#10;&#10;Description automatically generated">
            <a:extLst>
              <a:ext uri="{FF2B5EF4-FFF2-40B4-BE49-F238E27FC236}">
                <a16:creationId xmlns:a16="http://schemas.microsoft.com/office/drawing/2014/main" id="{E071DC3A-26E2-4356-A3AD-1D08BA584209}"/>
              </a:ext>
            </a:extLst>
          </p:cNvPr>
          <p:cNvPicPr>
            <a:picLocks noGrp="1" noChangeAspect="1"/>
          </p:cNvPicPr>
          <p:nvPr>
            <p:ph idx="1"/>
          </p:nvPr>
        </p:nvPicPr>
        <p:blipFill>
          <a:blip r:embed="rId2"/>
          <a:stretch>
            <a:fillRect/>
          </a:stretch>
        </p:blipFill>
        <p:spPr>
          <a:xfrm>
            <a:off x="575733" y="1297450"/>
            <a:ext cx="7609119" cy="4828714"/>
          </a:xfrm>
        </p:spPr>
      </p:pic>
    </p:spTree>
    <p:extLst>
      <p:ext uri="{BB962C8B-B14F-4D97-AF65-F5344CB8AC3E}">
        <p14:creationId xmlns:p14="http://schemas.microsoft.com/office/powerpoint/2010/main" val="1231067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6BC162-685F-4BE5-952E-B4F9F4A9D667}"/>
              </a:ext>
            </a:extLst>
          </p:cNvPr>
          <p:cNvSpPr>
            <a:spLocks noGrp="1"/>
          </p:cNvSpPr>
          <p:nvPr>
            <p:ph type="title"/>
          </p:nvPr>
        </p:nvSpPr>
        <p:spPr/>
        <p:txBody>
          <a:bodyPr/>
          <a:lstStyle/>
          <a:p>
            <a:r>
              <a:rPr lang="en-GB" dirty="0"/>
              <a:t>Task3:trajectory #35</a:t>
            </a:r>
          </a:p>
        </p:txBody>
      </p:sp>
      <p:pic>
        <p:nvPicPr>
          <p:cNvPr id="13" name="Picture 12" descr="A close up of a logo&#10;&#10;Description automatically generated">
            <a:extLst>
              <a:ext uri="{FF2B5EF4-FFF2-40B4-BE49-F238E27FC236}">
                <a16:creationId xmlns:a16="http://schemas.microsoft.com/office/drawing/2014/main" id="{7F9A2EFC-3FF6-45B3-9EF7-96C9D686A701}"/>
              </a:ext>
            </a:extLst>
          </p:cNvPr>
          <p:cNvPicPr>
            <a:picLocks noChangeAspect="1"/>
          </p:cNvPicPr>
          <p:nvPr/>
        </p:nvPicPr>
        <p:blipFill>
          <a:blip r:embed="rId2"/>
          <a:stretch>
            <a:fillRect/>
          </a:stretch>
        </p:blipFill>
        <p:spPr>
          <a:xfrm>
            <a:off x="0" y="1250369"/>
            <a:ext cx="9144000" cy="4899127"/>
          </a:xfrm>
          <a:prstGeom prst="rect">
            <a:avLst/>
          </a:prstGeom>
        </p:spPr>
      </p:pic>
    </p:spTree>
    <p:extLst>
      <p:ext uri="{BB962C8B-B14F-4D97-AF65-F5344CB8AC3E}">
        <p14:creationId xmlns:p14="http://schemas.microsoft.com/office/powerpoint/2010/main" val="530947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124BB8-E77F-43F4-9FB0-44A3653266E4}"/>
              </a:ext>
            </a:extLst>
          </p:cNvPr>
          <p:cNvSpPr>
            <a:spLocks noGrp="1"/>
          </p:cNvSpPr>
          <p:nvPr>
            <p:ph type="title"/>
          </p:nvPr>
        </p:nvSpPr>
        <p:spPr/>
        <p:txBody>
          <a:bodyPr/>
          <a:lstStyle/>
          <a:p>
            <a:r>
              <a:rPr lang="en-GB" dirty="0"/>
              <a:t>Task 3:trajectory #72</a:t>
            </a:r>
          </a:p>
        </p:txBody>
      </p:sp>
      <p:pic>
        <p:nvPicPr>
          <p:cNvPr id="5" name="Content Placeholder 4" descr="A screenshot of a social media post&#10;&#10;Description automatically generated">
            <a:extLst>
              <a:ext uri="{FF2B5EF4-FFF2-40B4-BE49-F238E27FC236}">
                <a16:creationId xmlns:a16="http://schemas.microsoft.com/office/drawing/2014/main" id="{015340A5-3765-4A09-81A8-234B2756B842}"/>
              </a:ext>
            </a:extLst>
          </p:cNvPr>
          <p:cNvPicPr>
            <a:picLocks noGrp="1" noChangeAspect="1"/>
          </p:cNvPicPr>
          <p:nvPr>
            <p:ph idx="1"/>
          </p:nvPr>
        </p:nvPicPr>
        <p:blipFill>
          <a:blip r:embed="rId2"/>
          <a:stretch>
            <a:fillRect/>
          </a:stretch>
        </p:blipFill>
        <p:spPr>
          <a:xfrm>
            <a:off x="288521" y="1659467"/>
            <a:ext cx="8695187" cy="4486460"/>
          </a:xfrm>
        </p:spPr>
      </p:pic>
      <p:sp>
        <p:nvSpPr>
          <p:cNvPr id="7" name="TextBox 6">
            <a:extLst>
              <a:ext uri="{FF2B5EF4-FFF2-40B4-BE49-F238E27FC236}">
                <a16:creationId xmlns:a16="http://schemas.microsoft.com/office/drawing/2014/main" id="{B18CE315-FB4C-4249-A11D-18AA9CE507A0}"/>
              </a:ext>
            </a:extLst>
          </p:cNvPr>
          <p:cNvSpPr txBox="1"/>
          <p:nvPr/>
        </p:nvSpPr>
        <p:spPr>
          <a:xfrm>
            <a:off x="547511" y="1336301"/>
            <a:ext cx="4572000" cy="646331"/>
          </a:xfrm>
          <a:prstGeom prst="rect">
            <a:avLst/>
          </a:prstGeom>
          <a:noFill/>
        </p:spPr>
        <p:txBody>
          <a:bodyPr wrap="square">
            <a:spAutoFit/>
          </a:bodyPr>
          <a:lstStyle/>
          <a:p>
            <a:r>
              <a:rPr lang="en-GB" dirty="0" err="1"/>
              <a:t>LNSM_Project</a:t>
            </a:r>
            <a:r>
              <a:rPr lang="en-GB" dirty="0"/>
              <a:t>\Plots\Task3</a:t>
            </a:r>
          </a:p>
          <a:p>
            <a:endParaRPr lang="en-GB" dirty="0"/>
          </a:p>
        </p:txBody>
      </p:sp>
    </p:spTree>
    <p:extLst>
      <p:ext uri="{BB962C8B-B14F-4D97-AF65-F5344CB8AC3E}">
        <p14:creationId xmlns:p14="http://schemas.microsoft.com/office/powerpoint/2010/main" val="22903142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Introduction</a:t>
            </a:r>
          </a:p>
        </p:txBody>
      </p:sp>
      <p:sp>
        <p:nvSpPr>
          <p:cNvPr id="3" name="TextBox 2">
            <a:extLst>
              <a:ext uri="{FF2B5EF4-FFF2-40B4-BE49-F238E27FC236}">
                <a16:creationId xmlns:a16="http://schemas.microsoft.com/office/drawing/2014/main" id="{F2A53F30-D895-4AE3-9DB9-611CECE920EC}"/>
              </a:ext>
            </a:extLst>
          </p:cNvPr>
          <p:cNvSpPr txBox="1"/>
          <p:nvPr/>
        </p:nvSpPr>
        <p:spPr>
          <a:xfrm>
            <a:off x="421538" y="1544682"/>
            <a:ext cx="8581043" cy="2031325"/>
          </a:xfrm>
          <a:prstGeom prst="rect">
            <a:avLst/>
          </a:prstGeom>
          <a:noFill/>
        </p:spPr>
        <p:txBody>
          <a:bodyPr wrap="square" rtlCol="0">
            <a:spAutoFit/>
          </a:bodyPr>
          <a:lstStyle/>
          <a:p>
            <a:pPr marL="285750" indent="-285750">
              <a:buFont typeface="Arial" panose="020B0604020202020204" pitchFamily="34" charset="0"/>
              <a:buChar char="•"/>
            </a:pPr>
            <a:r>
              <a:rPr lang="en-GB" dirty="0">
                <a:latin typeface="Arial" panose="020B0604020202020204" pitchFamily="34" charset="0"/>
                <a:cs typeface="Arial" panose="020B0604020202020204" pitchFamily="34" charset="0"/>
              </a:rPr>
              <a:t>With the competences acquired during the Localization Navigation and Smart Mobility course we will now propose and discuss the solutions for the tasks 1,2,3,4,5,6 through the use of </a:t>
            </a:r>
            <a:r>
              <a:rPr lang="en-GB" dirty="0" err="1">
                <a:latin typeface="Arial" panose="020B0604020202020204" pitchFamily="34" charset="0"/>
                <a:cs typeface="Arial" panose="020B0604020202020204" pitchFamily="34" charset="0"/>
              </a:rPr>
              <a:t>Matlab</a:t>
            </a:r>
            <a:r>
              <a:rPr lang="en-GB" dirty="0">
                <a:latin typeface="Arial" panose="020B0604020202020204" pitchFamily="34" charset="0"/>
                <a:cs typeface="Arial" panose="020B0604020202020204" pitchFamily="34" charset="0"/>
              </a:rPr>
              <a:t> code. </a:t>
            </a:r>
          </a:p>
          <a:p>
            <a:pPr marL="285750" indent="-285750">
              <a:buFont typeface="Arial" panose="020B0604020202020204" pitchFamily="34" charset="0"/>
              <a:buChar char="•"/>
            </a:pPr>
            <a:r>
              <a:rPr lang="en-GB" dirty="0">
                <a:latin typeface="Arial" panose="020B0604020202020204" pitchFamily="34" charset="0"/>
                <a:cs typeface="Arial" panose="020B0604020202020204" pitchFamily="34" charset="0"/>
              </a:rPr>
              <a:t>It is possible to fetch both the </a:t>
            </a:r>
            <a:r>
              <a:rPr lang="en-GB" dirty="0" err="1">
                <a:latin typeface="Arial" panose="020B0604020202020204" pitchFamily="34" charset="0"/>
                <a:cs typeface="Arial" panose="020B0604020202020204" pitchFamily="34" charset="0"/>
              </a:rPr>
              <a:t>Matlab</a:t>
            </a:r>
            <a:r>
              <a:rPr lang="en-GB" dirty="0">
                <a:latin typeface="Arial" panose="020B0604020202020204" pitchFamily="34" charset="0"/>
                <a:cs typeface="Arial" panose="020B0604020202020204" pitchFamily="34" charset="0"/>
              </a:rPr>
              <a:t> Figure as well as the performances matrixes from which the graphs that will be shown are taken</a:t>
            </a:r>
          </a:p>
          <a:p>
            <a:pPr marL="285750" indent="-285750">
              <a:buFont typeface="Arial" panose="020B0604020202020204" pitchFamily="34" charset="0"/>
              <a:buChar char="•"/>
            </a:pPr>
            <a:r>
              <a:rPr lang="en-GB" i="1" dirty="0">
                <a:latin typeface="Arial" panose="020B0604020202020204" pitchFamily="34" charset="0"/>
                <a:cs typeface="Arial" panose="020B0604020202020204" pitchFamily="34" charset="0"/>
              </a:rPr>
              <a:t>Tic</a:t>
            </a:r>
            <a:r>
              <a:rPr lang="en-GB" dirty="0">
                <a:latin typeface="Arial" panose="020B0604020202020204" pitchFamily="34" charset="0"/>
                <a:cs typeface="Arial" panose="020B0604020202020204" pitchFamily="34" charset="0"/>
              </a:rPr>
              <a:t> and </a:t>
            </a:r>
            <a:r>
              <a:rPr lang="en-GB" i="1" dirty="0">
                <a:latin typeface="Arial" panose="020B0604020202020204" pitchFamily="34" charset="0"/>
                <a:cs typeface="Arial" panose="020B0604020202020204" pitchFamily="34" charset="0"/>
              </a:rPr>
              <a:t>Toc</a:t>
            </a:r>
            <a:r>
              <a:rPr lang="en-GB" dirty="0">
                <a:latin typeface="Arial" panose="020B0604020202020204" pitchFamily="34" charset="0"/>
                <a:cs typeface="Arial" panose="020B0604020202020204" pitchFamily="34" charset="0"/>
              </a:rPr>
              <a:t> </a:t>
            </a:r>
            <a:r>
              <a:rPr lang="en-GB" dirty="0" err="1">
                <a:latin typeface="Arial" panose="020B0604020202020204" pitchFamily="34" charset="0"/>
                <a:cs typeface="Arial" panose="020B0604020202020204" pitchFamily="34" charset="0"/>
              </a:rPr>
              <a:t>matlab</a:t>
            </a:r>
            <a:r>
              <a:rPr lang="en-GB" dirty="0">
                <a:latin typeface="Arial" panose="020B0604020202020204" pitchFamily="34" charset="0"/>
                <a:cs typeface="Arial" panose="020B0604020202020204" pitchFamily="34" charset="0"/>
              </a:rPr>
              <a:t> functions have been used for evaluating the execution time of the various tasks</a:t>
            </a:r>
          </a:p>
        </p:txBody>
      </p:sp>
    </p:spTree>
    <p:extLst>
      <p:ext uri="{BB962C8B-B14F-4D97-AF65-F5344CB8AC3E}">
        <p14:creationId xmlns:p14="http://schemas.microsoft.com/office/powerpoint/2010/main" val="29677961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318095-1592-44EA-886D-A1D55A976FE2}"/>
              </a:ext>
            </a:extLst>
          </p:cNvPr>
          <p:cNvSpPr>
            <a:spLocks noGrp="1"/>
          </p:cNvSpPr>
          <p:nvPr>
            <p:ph type="title"/>
          </p:nvPr>
        </p:nvSpPr>
        <p:spPr/>
        <p:txBody>
          <a:bodyPr/>
          <a:lstStyle/>
          <a:p>
            <a:r>
              <a:rPr lang="en-GB" dirty="0"/>
              <a:t>Task 3:trajectory #72 Details</a:t>
            </a:r>
          </a:p>
        </p:txBody>
      </p:sp>
      <p:sp>
        <p:nvSpPr>
          <p:cNvPr id="7" name="Content Placeholder 6">
            <a:extLst>
              <a:ext uri="{FF2B5EF4-FFF2-40B4-BE49-F238E27FC236}">
                <a16:creationId xmlns:a16="http://schemas.microsoft.com/office/drawing/2014/main" id="{903B1862-408A-4F54-802E-66049C08497D}"/>
              </a:ext>
            </a:extLst>
          </p:cNvPr>
          <p:cNvSpPr>
            <a:spLocks noGrp="1"/>
          </p:cNvSpPr>
          <p:nvPr>
            <p:ph idx="1"/>
          </p:nvPr>
        </p:nvSpPr>
        <p:spPr/>
        <p:txBody>
          <a:bodyPr/>
          <a:lstStyle/>
          <a:p>
            <a:endParaRPr lang="en-GB"/>
          </a:p>
        </p:txBody>
      </p:sp>
      <p:pic>
        <p:nvPicPr>
          <p:cNvPr id="9" name="Picture 8" descr="A close up of a map&#10;&#10;Description automatically generated">
            <a:extLst>
              <a:ext uri="{FF2B5EF4-FFF2-40B4-BE49-F238E27FC236}">
                <a16:creationId xmlns:a16="http://schemas.microsoft.com/office/drawing/2014/main" id="{1D31D73B-3DAA-4B1E-A253-F46968369249}"/>
              </a:ext>
            </a:extLst>
          </p:cNvPr>
          <p:cNvPicPr>
            <a:picLocks noChangeAspect="1"/>
          </p:cNvPicPr>
          <p:nvPr/>
        </p:nvPicPr>
        <p:blipFill>
          <a:blip r:embed="rId2"/>
          <a:stretch>
            <a:fillRect/>
          </a:stretch>
        </p:blipFill>
        <p:spPr>
          <a:xfrm>
            <a:off x="457200" y="1377244"/>
            <a:ext cx="8122356" cy="4748919"/>
          </a:xfrm>
          <a:prstGeom prst="rect">
            <a:avLst/>
          </a:prstGeom>
        </p:spPr>
      </p:pic>
    </p:spTree>
    <p:extLst>
      <p:ext uri="{BB962C8B-B14F-4D97-AF65-F5344CB8AC3E}">
        <p14:creationId xmlns:p14="http://schemas.microsoft.com/office/powerpoint/2010/main" val="21723366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88576E-55EC-4E7E-806C-0E445D25DF6E}"/>
              </a:ext>
            </a:extLst>
          </p:cNvPr>
          <p:cNvSpPr>
            <a:spLocks noGrp="1"/>
          </p:cNvSpPr>
          <p:nvPr>
            <p:ph type="title"/>
          </p:nvPr>
        </p:nvSpPr>
        <p:spPr/>
        <p:txBody>
          <a:bodyPr/>
          <a:lstStyle/>
          <a:p>
            <a:r>
              <a:rPr lang="en-GB" dirty="0"/>
              <a:t>Task 3:trajectory #72</a:t>
            </a:r>
          </a:p>
        </p:txBody>
      </p:sp>
      <p:pic>
        <p:nvPicPr>
          <p:cNvPr id="6" name="Content Placeholder 5" descr="A screenshot of a cell phone&#10;&#10;Description automatically generated">
            <a:extLst>
              <a:ext uri="{FF2B5EF4-FFF2-40B4-BE49-F238E27FC236}">
                <a16:creationId xmlns:a16="http://schemas.microsoft.com/office/drawing/2014/main" id="{FBAC2613-5692-4EE7-A6B5-0A91AFDAF8C3}"/>
              </a:ext>
            </a:extLst>
          </p:cNvPr>
          <p:cNvPicPr>
            <a:picLocks noGrp="1" noChangeAspect="1"/>
          </p:cNvPicPr>
          <p:nvPr>
            <p:ph idx="1"/>
          </p:nvPr>
        </p:nvPicPr>
        <p:blipFill>
          <a:blip r:embed="rId2"/>
          <a:stretch>
            <a:fillRect/>
          </a:stretch>
        </p:blipFill>
        <p:spPr>
          <a:xfrm>
            <a:off x="6816214" y="0"/>
            <a:ext cx="2039265" cy="1277342"/>
          </a:xfrm>
        </p:spPr>
      </p:pic>
      <p:pic>
        <p:nvPicPr>
          <p:cNvPr id="8" name="Picture 7" descr="A screenshot of a cell phone&#10;&#10;Description automatically generated">
            <a:extLst>
              <a:ext uri="{FF2B5EF4-FFF2-40B4-BE49-F238E27FC236}">
                <a16:creationId xmlns:a16="http://schemas.microsoft.com/office/drawing/2014/main" id="{4AFCBE0C-DC29-4496-A85D-71BD1F57105A}"/>
              </a:ext>
            </a:extLst>
          </p:cNvPr>
          <p:cNvPicPr>
            <a:picLocks noChangeAspect="1"/>
          </p:cNvPicPr>
          <p:nvPr/>
        </p:nvPicPr>
        <p:blipFill>
          <a:blip r:embed="rId3"/>
          <a:stretch>
            <a:fillRect/>
          </a:stretch>
        </p:blipFill>
        <p:spPr>
          <a:xfrm>
            <a:off x="186266" y="1416508"/>
            <a:ext cx="8771467" cy="4818237"/>
          </a:xfrm>
          <a:prstGeom prst="rect">
            <a:avLst/>
          </a:prstGeom>
        </p:spPr>
      </p:pic>
    </p:spTree>
    <p:extLst>
      <p:ext uri="{BB962C8B-B14F-4D97-AF65-F5344CB8AC3E}">
        <p14:creationId xmlns:p14="http://schemas.microsoft.com/office/powerpoint/2010/main" val="21135518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22D67E-16B7-45A7-9840-7BD2055BB8E0}"/>
              </a:ext>
            </a:extLst>
          </p:cNvPr>
          <p:cNvSpPr>
            <a:spLocks noGrp="1"/>
          </p:cNvSpPr>
          <p:nvPr>
            <p:ph type="title"/>
          </p:nvPr>
        </p:nvSpPr>
        <p:spPr/>
        <p:txBody>
          <a:bodyPr/>
          <a:lstStyle/>
          <a:p>
            <a:endParaRPr lang="en-GB" dirty="0"/>
          </a:p>
        </p:txBody>
      </p:sp>
      <p:sp>
        <p:nvSpPr>
          <p:cNvPr id="3" name="Content Placeholder 2">
            <a:extLst>
              <a:ext uri="{FF2B5EF4-FFF2-40B4-BE49-F238E27FC236}">
                <a16:creationId xmlns:a16="http://schemas.microsoft.com/office/drawing/2014/main" id="{6B0998BF-A679-463A-A65E-FABB26F92F95}"/>
              </a:ext>
            </a:extLst>
          </p:cNvPr>
          <p:cNvSpPr>
            <a:spLocks noGrp="1"/>
          </p:cNvSpPr>
          <p:nvPr>
            <p:ph idx="1"/>
          </p:nvPr>
        </p:nvSpPr>
        <p:spPr/>
        <p:txBody>
          <a:bodyPr/>
          <a:lstStyle/>
          <a:p>
            <a:pPr marL="342900" indent="-342900">
              <a:buFont typeface="Arial" panose="020B0604020202020204" pitchFamily="34" charset="0"/>
              <a:buChar char="•"/>
            </a:pPr>
            <a:r>
              <a:rPr lang="en-GB" dirty="0">
                <a:solidFill>
                  <a:schemeClr val="bg1">
                    <a:lumMod val="75000"/>
                  </a:schemeClr>
                </a:solidFill>
              </a:rPr>
              <a:t>Task 1</a:t>
            </a:r>
          </a:p>
          <a:p>
            <a:pPr marL="342900" indent="-342900">
              <a:buFont typeface="Arial" panose="020B0604020202020204" pitchFamily="34" charset="0"/>
              <a:buChar char="•"/>
            </a:pPr>
            <a:r>
              <a:rPr lang="en-GB" dirty="0">
                <a:solidFill>
                  <a:schemeClr val="bg1">
                    <a:lumMod val="75000"/>
                  </a:schemeClr>
                </a:solidFill>
              </a:rPr>
              <a:t>Task 2</a:t>
            </a:r>
          </a:p>
          <a:p>
            <a:pPr marL="342900" indent="-342900">
              <a:buFont typeface="Arial" panose="020B0604020202020204" pitchFamily="34" charset="0"/>
              <a:buChar char="•"/>
            </a:pPr>
            <a:r>
              <a:rPr lang="en-GB" dirty="0">
                <a:solidFill>
                  <a:schemeClr val="bg1">
                    <a:lumMod val="75000"/>
                  </a:schemeClr>
                </a:solidFill>
              </a:rPr>
              <a:t>Task 3</a:t>
            </a:r>
          </a:p>
          <a:p>
            <a:pPr marL="342900" indent="-342900">
              <a:buFont typeface="Arial" panose="020B0604020202020204" pitchFamily="34" charset="0"/>
              <a:buChar char="•"/>
            </a:pPr>
            <a:r>
              <a:rPr lang="en-GB" dirty="0"/>
              <a:t>Task 4</a:t>
            </a:r>
          </a:p>
          <a:p>
            <a:pPr marL="342900" indent="-342900">
              <a:buFont typeface="Arial" panose="020B0604020202020204" pitchFamily="34" charset="0"/>
              <a:buChar char="•"/>
            </a:pPr>
            <a:r>
              <a:rPr lang="en-GB" dirty="0">
                <a:solidFill>
                  <a:schemeClr val="bg1">
                    <a:lumMod val="75000"/>
                  </a:schemeClr>
                </a:solidFill>
              </a:rPr>
              <a:t>Task 5</a:t>
            </a:r>
          </a:p>
          <a:p>
            <a:pPr marL="342900" indent="-342900">
              <a:buFont typeface="Arial" panose="020B0604020202020204" pitchFamily="34" charset="0"/>
              <a:buChar char="•"/>
            </a:pPr>
            <a:r>
              <a:rPr lang="en-GB" dirty="0">
                <a:solidFill>
                  <a:schemeClr val="bg1">
                    <a:lumMod val="75000"/>
                  </a:schemeClr>
                </a:solidFill>
              </a:rPr>
              <a:t>Task 6</a:t>
            </a:r>
          </a:p>
        </p:txBody>
      </p:sp>
    </p:spTree>
    <p:extLst>
      <p:ext uri="{BB962C8B-B14F-4D97-AF65-F5344CB8AC3E}">
        <p14:creationId xmlns:p14="http://schemas.microsoft.com/office/powerpoint/2010/main" val="29376473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64C193-6B04-4AE4-8A19-84E2B835C9FF}"/>
              </a:ext>
            </a:extLst>
          </p:cNvPr>
          <p:cNvSpPr>
            <a:spLocks noGrp="1"/>
          </p:cNvSpPr>
          <p:nvPr>
            <p:ph type="title"/>
          </p:nvPr>
        </p:nvSpPr>
        <p:spPr/>
        <p:txBody>
          <a:bodyPr/>
          <a:lstStyle/>
          <a:p>
            <a:r>
              <a:rPr lang="en-GB" dirty="0"/>
              <a:t>Task4: Kalman filter testing on unknown trajectory</a:t>
            </a:r>
          </a:p>
        </p:txBody>
      </p:sp>
      <p:sp>
        <p:nvSpPr>
          <p:cNvPr id="3" name="Content Placeholder 2">
            <a:extLst>
              <a:ext uri="{FF2B5EF4-FFF2-40B4-BE49-F238E27FC236}">
                <a16:creationId xmlns:a16="http://schemas.microsoft.com/office/drawing/2014/main" id="{0C5EE5B5-D5A5-4290-8635-B70F856E54DF}"/>
              </a:ext>
            </a:extLst>
          </p:cNvPr>
          <p:cNvSpPr>
            <a:spLocks noGrp="1"/>
          </p:cNvSpPr>
          <p:nvPr>
            <p:ph idx="1"/>
          </p:nvPr>
        </p:nvSpPr>
        <p:spPr/>
        <p:txBody>
          <a:bodyPr>
            <a:normAutofit fontScale="92500" lnSpcReduction="20000"/>
          </a:bodyPr>
          <a:lstStyle/>
          <a:p>
            <a:pPr marL="342900" indent="-342900">
              <a:buFont typeface="Arial" panose="020B0604020202020204" pitchFamily="34" charset="0"/>
              <a:buChar char="•"/>
            </a:pPr>
            <a:r>
              <a:rPr lang="en-GB" dirty="0" err="1"/>
              <a:t>W.r.t.</a:t>
            </a:r>
            <a:r>
              <a:rPr lang="en-GB" dirty="0"/>
              <a:t> task 3 we don’t have a priori knowledge of the user trajectory; thus we need to build      at each step:</a:t>
            </a:r>
          </a:p>
          <a:p>
            <a:pPr marL="342900" indent="-342900">
              <a:buFont typeface="Arial" panose="020B0604020202020204" pitchFamily="34" charset="0"/>
              <a:buChar char="•"/>
            </a:pPr>
            <a:r>
              <a:rPr lang="en-GB" dirty="0"/>
              <a:t>The estimation of the user location (</a:t>
            </a:r>
            <a:r>
              <a:rPr lang="en-GB" dirty="0" err="1"/>
              <a:t>U</a:t>
            </a:r>
            <a:r>
              <a:rPr lang="en-GB" baseline="-15000" dirty="0" err="1"/>
              <a:t>x</a:t>
            </a:r>
            <a:r>
              <a:rPr lang="en-GB" dirty="0" err="1"/>
              <a:t>,U</a:t>
            </a:r>
            <a:r>
              <a:rPr lang="en-GB" baseline="-15000" dirty="0" err="1"/>
              <a:t>y</a:t>
            </a:r>
            <a:r>
              <a:rPr lang="en-GB" dirty="0"/>
              <a:t>) is done step by             step through </a:t>
            </a:r>
            <a:r>
              <a:rPr lang="en-GB" i="1" dirty="0"/>
              <a:t>iterative NLS algorithm</a:t>
            </a:r>
          </a:p>
          <a:p>
            <a:pPr marL="342900" indent="-342900">
              <a:buFont typeface="Arial" panose="020B0604020202020204" pitchFamily="34" charset="0"/>
              <a:buChar char="•"/>
            </a:pPr>
            <a:r>
              <a:rPr lang="en-GB" dirty="0"/>
              <a:t>As regards the velocities (</a:t>
            </a:r>
            <a:r>
              <a:rPr lang="en-GB" dirty="0" err="1"/>
              <a:t>V</a:t>
            </a:r>
            <a:r>
              <a:rPr lang="en-GB" baseline="-15000" dirty="0" err="1"/>
              <a:t>x</a:t>
            </a:r>
            <a:r>
              <a:rPr lang="en-GB" dirty="0" err="1"/>
              <a:t>,V</a:t>
            </a:r>
            <a:r>
              <a:rPr lang="en-GB" baseline="-15000" dirty="0" err="1"/>
              <a:t>y</a:t>
            </a:r>
            <a:r>
              <a:rPr lang="en-GB" dirty="0"/>
              <a:t>):</a:t>
            </a:r>
          </a:p>
          <a:p>
            <a:pPr marL="1200150" lvl="1" indent="-457200">
              <a:buFont typeface="+mj-lt"/>
              <a:buAutoNum type="arabicPeriod"/>
            </a:pPr>
            <a:r>
              <a:rPr lang="en-GB" dirty="0"/>
              <a:t>For the first element: V</a:t>
            </a:r>
            <a:r>
              <a:rPr lang="en-GB" baseline="-15000" dirty="0"/>
              <a:t>x</a:t>
            </a:r>
            <a:r>
              <a:rPr lang="en-GB" dirty="0"/>
              <a:t>=50 km/h (13.88 m/s) as the text says while </a:t>
            </a:r>
            <a:r>
              <a:rPr lang="en-GB" dirty="0" err="1"/>
              <a:t>V</a:t>
            </a:r>
            <a:r>
              <a:rPr lang="en-GB" baseline="-15000" dirty="0" err="1"/>
              <a:t>y</a:t>
            </a:r>
            <a:r>
              <a:rPr lang="en-GB" dirty="0"/>
              <a:t>=0 m/s since nothing is said </a:t>
            </a:r>
          </a:p>
          <a:p>
            <a:pPr marL="1200150" lvl="1" indent="-457200">
              <a:buFont typeface="+mj-lt"/>
              <a:buAutoNum type="arabicPeriod"/>
            </a:pPr>
            <a:r>
              <a:rPr lang="en-GB" dirty="0"/>
              <a:t>(</a:t>
            </a:r>
            <a:r>
              <a:rPr lang="en-GB" dirty="0" err="1"/>
              <a:t>V</a:t>
            </a:r>
            <a:r>
              <a:rPr lang="en-GB" baseline="-15000" dirty="0" err="1"/>
              <a:t>x</a:t>
            </a:r>
            <a:r>
              <a:rPr lang="en-GB" dirty="0" err="1"/>
              <a:t>,V</a:t>
            </a:r>
            <a:r>
              <a:rPr lang="en-GB" baseline="-15000" dirty="0" err="1"/>
              <a:t>y</a:t>
            </a:r>
            <a:r>
              <a:rPr lang="en-GB" dirty="0"/>
              <a:t>) both equal to 0 m/s for the following steps since nothing is said </a:t>
            </a:r>
          </a:p>
          <a:p>
            <a:pPr marL="342900" indent="-342900">
              <a:buFont typeface="Arial" panose="020B0604020202020204" pitchFamily="34" charset="0"/>
              <a:buChar char="•"/>
            </a:pPr>
            <a:r>
              <a:rPr lang="en-GB" dirty="0"/>
              <a:t>In order to evaluate whether our </a:t>
            </a:r>
            <a:r>
              <a:rPr lang="en-GB" i="1" dirty="0"/>
              <a:t>iterative NLS </a:t>
            </a:r>
            <a:r>
              <a:rPr lang="en-GB" dirty="0"/>
              <a:t>implementation was correct or not we test it over a known trajectory (trajectory # 5 of task 2). From that experimental try we found that </a:t>
            </a:r>
            <a:r>
              <a:rPr lang="en-GB" i="1" dirty="0"/>
              <a:t>iterative NLS</a:t>
            </a:r>
            <a:r>
              <a:rPr lang="en-GB" dirty="0"/>
              <a:t> provides an adequate estimation after 4 iterations.</a:t>
            </a:r>
          </a:p>
          <a:p>
            <a:pPr marL="342900" indent="-342900">
              <a:buFont typeface="Arial" panose="020B0604020202020204" pitchFamily="34" charset="0"/>
              <a:buChar char="•"/>
            </a:pPr>
            <a:r>
              <a:rPr lang="en-GB" dirty="0"/>
              <a:t>We expect that a degradation of the accuracy metrics </a:t>
            </a:r>
            <a:r>
              <a:rPr lang="en-GB" dirty="0" err="1"/>
              <a:t>w.r.t.</a:t>
            </a:r>
            <a:r>
              <a:rPr lang="en-GB" dirty="0"/>
              <a:t> task 3 where the user trajectory was known</a:t>
            </a:r>
          </a:p>
        </p:txBody>
      </p:sp>
      <p:pic>
        <p:nvPicPr>
          <p:cNvPr id="5" name="Picture 4" descr="A close up of text on a black background&#10;&#10;Description automatically generated">
            <a:extLst>
              <a:ext uri="{FF2B5EF4-FFF2-40B4-BE49-F238E27FC236}">
                <a16:creationId xmlns:a16="http://schemas.microsoft.com/office/drawing/2014/main" id="{378B8D1D-7597-4D9B-80FE-AE21B69C28B8}"/>
              </a:ext>
            </a:extLst>
          </p:cNvPr>
          <p:cNvPicPr>
            <a:picLocks noChangeAspect="1"/>
          </p:cNvPicPr>
          <p:nvPr/>
        </p:nvPicPr>
        <p:blipFill>
          <a:blip r:embed="rId2"/>
          <a:stretch>
            <a:fillRect/>
          </a:stretch>
        </p:blipFill>
        <p:spPr>
          <a:xfrm>
            <a:off x="7858095" y="1636266"/>
            <a:ext cx="1147970" cy="1174667"/>
          </a:xfrm>
          <a:prstGeom prst="rect">
            <a:avLst/>
          </a:prstGeom>
        </p:spPr>
      </p:pic>
      <p:pic>
        <p:nvPicPr>
          <p:cNvPr id="7" name="Picture 6" descr="A close up of text on a black background&#10;&#10;Description automatically generated">
            <a:extLst>
              <a:ext uri="{FF2B5EF4-FFF2-40B4-BE49-F238E27FC236}">
                <a16:creationId xmlns:a16="http://schemas.microsoft.com/office/drawing/2014/main" id="{BCA12E04-7D96-48E7-A2E4-C4C686AE71C5}"/>
              </a:ext>
            </a:extLst>
          </p:cNvPr>
          <p:cNvPicPr>
            <a:picLocks noChangeAspect="1"/>
          </p:cNvPicPr>
          <p:nvPr/>
        </p:nvPicPr>
        <p:blipFill rotWithShape="1">
          <a:blip r:embed="rId2"/>
          <a:srcRect t="40326" r="76980" b="37296"/>
          <a:stretch/>
        </p:blipFill>
        <p:spPr>
          <a:xfrm>
            <a:off x="3326995" y="1801970"/>
            <a:ext cx="274161" cy="281085"/>
          </a:xfrm>
          <a:prstGeom prst="rect">
            <a:avLst/>
          </a:prstGeom>
        </p:spPr>
      </p:pic>
    </p:spTree>
    <p:extLst>
      <p:ext uri="{BB962C8B-B14F-4D97-AF65-F5344CB8AC3E}">
        <p14:creationId xmlns:p14="http://schemas.microsoft.com/office/powerpoint/2010/main" val="6509222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98A76F-7F15-4E1F-8CB3-B74B7041023A}"/>
              </a:ext>
            </a:extLst>
          </p:cNvPr>
          <p:cNvSpPr>
            <a:spLocks noGrp="1"/>
          </p:cNvSpPr>
          <p:nvPr>
            <p:ph type="title"/>
          </p:nvPr>
        </p:nvSpPr>
        <p:spPr/>
        <p:txBody>
          <a:bodyPr/>
          <a:lstStyle/>
          <a:p>
            <a:r>
              <a:rPr lang="en-GB" dirty="0"/>
              <a:t>Task 4: Iterative NLS evaluation</a:t>
            </a:r>
          </a:p>
        </p:txBody>
      </p:sp>
      <p:pic>
        <p:nvPicPr>
          <p:cNvPr id="5" name="Content Placeholder 4" descr="A screenshot of a map&#10;&#10;Description automatically generated">
            <a:extLst>
              <a:ext uri="{FF2B5EF4-FFF2-40B4-BE49-F238E27FC236}">
                <a16:creationId xmlns:a16="http://schemas.microsoft.com/office/drawing/2014/main" id="{4CD2CD9E-F862-4EAB-AF6E-9E65C8E88424}"/>
              </a:ext>
            </a:extLst>
          </p:cNvPr>
          <p:cNvPicPr>
            <a:picLocks noGrp="1" noChangeAspect="1"/>
          </p:cNvPicPr>
          <p:nvPr>
            <p:ph idx="1"/>
          </p:nvPr>
        </p:nvPicPr>
        <p:blipFill>
          <a:blip r:embed="rId2"/>
          <a:stretch>
            <a:fillRect/>
          </a:stretch>
        </p:blipFill>
        <p:spPr>
          <a:xfrm>
            <a:off x="52544" y="979566"/>
            <a:ext cx="9019476" cy="4992256"/>
          </a:xfrm>
        </p:spPr>
      </p:pic>
    </p:spTree>
    <p:extLst>
      <p:ext uri="{BB962C8B-B14F-4D97-AF65-F5344CB8AC3E}">
        <p14:creationId xmlns:p14="http://schemas.microsoft.com/office/powerpoint/2010/main" val="31194184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lose up of a map&#10;&#10;Description automatically generated">
            <a:extLst>
              <a:ext uri="{FF2B5EF4-FFF2-40B4-BE49-F238E27FC236}">
                <a16:creationId xmlns:a16="http://schemas.microsoft.com/office/drawing/2014/main" id="{FEF75BCA-E89C-4C77-9433-2379E024112C}"/>
              </a:ext>
            </a:extLst>
          </p:cNvPr>
          <p:cNvPicPr>
            <a:picLocks noGrp="1" noChangeAspect="1"/>
          </p:cNvPicPr>
          <p:nvPr>
            <p:ph sz="half" idx="1"/>
          </p:nvPr>
        </p:nvPicPr>
        <p:blipFill>
          <a:blip r:embed="rId2"/>
          <a:stretch>
            <a:fillRect/>
          </a:stretch>
        </p:blipFill>
        <p:spPr>
          <a:xfrm>
            <a:off x="1663701" y="68263"/>
            <a:ext cx="5562600" cy="6721475"/>
          </a:xfrm>
          <a:noFill/>
        </p:spPr>
      </p:pic>
      <p:sp>
        <p:nvSpPr>
          <p:cNvPr id="6" name="TextBox 5">
            <a:extLst>
              <a:ext uri="{FF2B5EF4-FFF2-40B4-BE49-F238E27FC236}">
                <a16:creationId xmlns:a16="http://schemas.microsoft.com/office/drawing/2014/main" id="{D9BFCB10-AE73-4CE1-ADC6-322EC69FB83E}"/>
              </a:ext>
            </a:extLst>
          </p:cNvPr>
          <p:cNvSpPr txBox="1"/>
          <p:nvPr/>
        </p:nvSpPr>
        <p:spPr>
          <a:xfrm>
            <a:off x="248356" y="406400"/>
            <a:ext cx="7642578" cy="646331"/>
          </a:xfrm>
          <a:prstGeom prst="rect">
            <a:avLst/>
          </a:prstGeom>
          <a:noFill/>
        </p:spPr>
        <p:txBody>
          <a:bodyPr wrap="square" rtlCol="0">
            <a:spAutoFit/>
          </a:bodyPr>
          <a:lstStyle/>
          <a:p>
            <a:r>
              <a:rPr lang="en-GB" dirty="0"/>
              <a:t>The algorithm for </a:t>
            </a:r>
          </a:p>
          <a:p>
            <a:r>
              <a:rPr lang="en-GB" dirty="0"/>
              <a:t>task 4 resolution is:</a:t>
            </a:r>
          </a:p>
        </p:txBody>
      </p:sp>
    </p:spTree>
    <p:extLst>
      <p:ext uri="{BB962C8B-B14F-4D97-AF65-F5344CB8AC3E}">
        <p14:creationId xmlns:p14="http://schemas.microsoft.com/office/powerpoint/2010/main" val="16063362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0670F-DDDC-4C90-BC12-333D9306FC6D}"/>
              </a:ext>
            </a:extLst>
          </p:cNvPr>
          <p:cNvSpPr>
            <a:spLocks noGrp="1"/>
          </p:cNvSpPr>
          <p:nvPr>
            <p:ph type="title"/>
          </p:nvPr>
        </p:nvSpPr>
        <p:spPr/>
        <p:txBody>
          <a:bodyPr/>
          <a:lstStyle/>
          <a:p>
            <a:r>
              <a:rPr lang="en-GB" dirty="0"/>
              <a:t>Task4: Trajectory </a:t>
            </a:r>
          </a:p>
        </p:txBody>
      </p:sp>
      <p:pic>
        <p:nvPicPr>
          <p:cNvPr id="5" name="Content Placeholder 4" descr="A close up of a map&#10;&#10;Description automatically generated">
            <a:extLst>
              <a:ext uri="{FF2B5EF4-FFF2-40B4-BE49-F238E27FC236}">
                <a16:creationId xmlns:a16="http://schemas.microsoft.com/office/drawing/2014/main" id="{F12DD834-02FE-4C5D-A4CB-802738003206}"/>
              </a:ext>
            </a:extLst>
          </p:cNvPr>
          <p:cNvPicPr>
            <a:picLocks noGrp="1" noChangeAspect="1"/>
          </p:cNvPicPr>
          <p:nvPr>
            <p:ph idx="1"/>
          </p:nvPr>
        </p:nvPicPr>
        <p:blipFill>
          <a:blip r:embed="rId2"/>
          <a:stretch>
            <a:fillRect/>
          </a:stretch>
        </p:blipFill>
        <p:spPr>
          <a:xfrm>
            <a:off x="54001" y="1549402"/>
            <a:ext cx="9035997" cy="4650232"/>
          </a:xfrm>
        </p:spPr>
      </p:pic>
      <p:sp>
        <p:nvSpPr>
          <p:cNvPr id="7" name="TextBox 6">
            <a:extLst>
              <a:ext uri="{FF2B5EF4-FFF2-40B4-BE49-F238E27FC236}">
                <a16:creationId xmlns:a16="http://schemas.microsoft.com/office/drawing/2014/main" id="{E42C8B90-65A6-4D0B-A66D-65C47B6DF06E}"/>
              </a:ext>
            </a:extLst>
          </p:cNvPr>
          <p:cNvSpPr txBox="1"/>
          <p:nvPr/>
        </p:nvSpPr>
        <p:spPr>
          <a:xfrm>
            <a:off x="54001" y="1226236"/>
            <a:ext cx="4572000" cy="646331"/>
          </a:xfrm>
          <a:prstGeom prst="rect">
            <a:avLst/>
          </a:prstGeom>
          <a:noFill/>
        </p:spPr>
        <p:txBody>
          <a:bodyPr wrap="square">
            <a:spAutoFit/>
          </a:bodyPr>
          <a:lstStyle/>
          <a:p>
            <a:r>
              <a:rPr lang="en-GB" dirty="0" err="1"/>
              <a:t>LNSM_Project</a:t>
            </a:r>
            <a:r>
              <a:rPr lang="en-GB" dirty="0"/>
              <a:t>\Plots\Task4</a:t>
            </a:r>
          </a:p>
          <a:p>
            <a:endParaRPr lang="en-GB" dirty="0"/>
          </a:p>
        </p:txBody>
      </p:sp>
      <p:sp>
        <p:nvSpPr>
          <p:cNvPr id="8" name="TextBox 7">
            <a:extLst>
              <a:ext uri="{FF2B5EF4-FFF2-40B4-BE49-F238E27FC236}">
                <a16:creationId xmlns:a16="http://schemas.microsoft.com/office/drawing/2014/main" id="{5097F2F7-955F-40FF-9AB1-C3BCBC3F2829}"/>
              </a:ext>
            </a:extLst>
          </p:cNvPr>
          <p:cNvSpPr txBox="1"/>
          <p:nvPr/>
        </p:nvSpPr>
        <p:spPr>
          <a:xfrm>
            <a:off x="7337778" y="2844800"/>
            <a:ext cx="1752220" cy="1754326"/>
          </a:xfrm>
          <a:prstGeom prst="rect">
            <a:avLst/>
          </a:prstGeom>
          <a:noFill/>
        </p:spPr>
        <p:txBody>
          <a:bodyPr wrap="square" rtlCol="0">
            <a:spAutoFit/>
          </a:bodyPr>
          <a:lstStyle/>
          <a:p>
            <a:r>
              <a:rPr lang="en-GB" dirty="0"/>
              <a:t>A small note: Real UE location refers to the one calculated through iterative NLS</a:t>
            </a:r>
          </a:p>
        </p:txBody>
      </p:sp>
    </p:spTree>
    <p:extLst>
      <p:ext uri="{BB962C8B-B14F-4D97-AF65-F5344CB8AC3E}">
        <p14:creationId xmlns:p14="http://schemas.microsoft.com/office/powerpoint/2010/main" val="35638992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D82DAA-6929-4DE9-82D3-45628A5520B5}"/>
              </a:ext>
            </a:extLst>
          </p:cNvPr>
          <p:cNvSpPr>
            <a:spLocks noGrp="1"/>
          </p:cNvSpPr>
          <p:nvPr>
            <p:ph type="title"/>
          </p:nvPr>
        </p:nvSpPr>
        <p:spPr/>
        <p:txBody>
          <a:bodyPr/>
          <a:lstStyle/>
          <a:p>
            <a:r>
              <a:rPr lang="en-GB" dirty="0"/>
              <a:t>Task4: Trajectory details</a:t>
            </a:r>
          </a:p>
        </p:txBody>
      </p:sp>
      <p:pic>
        <p:nvPicPr>
          <p:cNvPr id="5" name="Content Placeholder 4" descr="A close up of a map&#10;&#10;Description automatically generated">
            <a:extLst>
              <a:ext uri="{FF2B5EF4-FFF2-40B4-BE49-F238E27FC236}">
                <a16:creationId xmlns:a16="http://schemas.microsoft.com/office/drawing/2014/main" id="{A73E9062-ED98-4E4E-8B80-49CEE813E131}"/>
              </a:ext>
            </a:extLst>
          </p:cNvPr>
          <p:cNvPicPr>
            <a:picLocks noGrp="1" noChangeAspect="1"/>
          </p:cNvPicPr>
          <p:nvPr>
            <p:ph idx="1"/>
          </p:nvPr>
        </p:nvPicPr>
        <p:blipFill>
          <a:blip r:embed="rId2"/>
          <a:stretch>
            <a:fillRect/>
          </a:stretch>
        </p:blipFill>
        <p:spPr>
          <a:xfrm>
            <a:off x="609601" y="1365495"/>
            <a:ext cx="7605018" cy="4941292"/>
          </a:xfrm>
        </p:spPr>
      </p:pic>
    </p:spTree>
    <p:extLst>
      <p:ext uri="{BB962C8B-B14F-4D97-AF65-F5344CB8AC3E}">
        <p14:creationId xmlns:p14="http://schemas.microsoft.com/office/powerpoint/2010/main" val="28581346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F6ABD8-0EBC-4835-999F-4427FEBF8CD7}"/>
              </a:ext>
            </a:extLst>
          </p:cNvPr>
          <p:cNvSpPr>
            <a:spLocks noGrp="1"/>
          </p:cNvSpPr>
          <p:nvPr>
            <p:ph type="title"/>
          </p:nvPr>
        </p:nvSpPr>
        <p:spPr/>
        <p:txBody>
          <a:bodyPr/>
          <a:lstStyle/>
          <a:p>
            <a:r>
              <a:rPr lang="en-GB" dirty="0"/>
              <a:t>Task4: Velocities</a:t>
            </a:r>
          </a:p>
        </p:txBody>
      </p:sp>
      <p:pic>
        <p:nvPicPr>
          <p:cNvPr id="5" name="Content Placeholder 4" descr="A close up of a map&#10;&#10;Description automatically generated">
            <a:extLst>
              <a:ext uri="{FF2B5EF4-FFF2-40B4-BE49-F238E27FC236}">
                <a16:creationId xmlns:a16="http://schemas.microsoft.com/office/drawing/2014/main" id="{84FB7929-1641-46EB-ADBD-03109276F759}"/>
              </a:ext>
            </a:extLst>
          </p:cNvPr>
          <p:cNvPicPr>
            <a:picLocks noGrp="1" noChangeAspect="1"/>
          </p:cNvPicPr>
          <p:nvPr>
            <p:ph idx="1"/>
          </p:nvPr>
        </p:nvPicPr>
        <p:blipFill>
          <a:blip r:embed="rId2"/>
          <a:stretch>
            <a:fillRect/>
          </a:stretch>
        </p:blipFill>
        <p:spPr>
          <a:xfrm>
            <a:off x="457200" y="1653834"/>
            <a:ext cx="8323263" cy="4418694"/>
          </a:xfrm>
        </p:spPr>
      </p:pic>
      <p:pic>
        <p:nvPicPr>
          <p:cNvPr id="7" name="Picture 6" descr="A close up of a sign&#10;&#10;Description automatically generated">
            <a:extLst>
              <a:ext uri="{FF2B5EF4-FFF2-40B4-BE49-F238E27FC236}">
                <a16:creationId xmlns:a16="http://schemas.microsoft.com/office/drawing/2014/main" id="{7CF2B09C-E3F6-4E05-A788-80CB438EF564}"/>
              </a:ext>
            </a:extLst>
          </p:cNvPr>
          <p:cNvPicPr>
            <a:picLocks noChangeAspect="1"/>
          </p:cNvPicPr>
          <p:nvPr/>
        </p:nvPicPr>
        <p:blipFill>
          <a:blip r:embed="rId3"/>
          <a:stretch>
            <a:fillRect/>
          </a:stretch>
        </p:blipFill>
        <p:spPr>
          <a:xfrm>
            <a:off x="6832599" y="1939884"/>
            <a:ext cx="1606707" cy="422101"/>
          </a:xfrm>
          <a:prstGeom prst="rect">
            <a:avLst/>
          </a:prstGeom>
        </p:spPr>
      </p:pic>
      <p:pic>
        <p:nvPicPr>
          <p:cNvPr id="9" name="Picture 8" descr="A screenshot of a cell phone&#10;&#10;Description automatically generated">
            <a:extLst>
              <a:ext uri="{FF2B5EF4-FFF2-40B4-BE49-F238E27FC236}">
                <a16:creationId xmlns:a16="http://schemas.microsoft.com/office/drawing/2014/main" id="{96CB2F1D-96B7-4E1F-AAFC-8B4D4347EE6B}"/>
              </a:ext>
            </a:extLst>
          </p:cNvPr>
          <p:cNvPicPr>
            <a:picLocks noChangeAspect="1"/>
          </p:cNvPicPr>
          <p:nvPr/>
        </p:nvPicPr>
        <p:blipFill>
          <a:blip r:embed="rId4"/>
          <a:stretch>
            <a:fillRect/>
          </a:stretch>
        </p:blipFill>
        <p:spPr>
          <a:xfrm>
            <a:off x="7050035" y="96149"/>
            <a:ext cx="1819529" cy="943107"/>
          </a:xfrm>
          <a:prstGeom prst="rect">
            <a:avLst/>
          </a:prstGeom>
        </p:spPr>
      </p:pic>
      <p:pic>
        <p:nvPicPr>
          <p:cNvPr id="10" name="Content Placeholder 5" descr="A screenshot of a cell phone&#10;&#10;Description automatically generated">
            <a:extLst>
              <a:ext uri="{FF2B5EF4-FFF2-40B4-BE49-F238E27FC236}">
                <a16:creationId xmlns:a16="http://schemas.microsoft.com/office/drawing/2014/main" id="{83BC2C17-79BE-4AD8-8BB0-8917C88DEB25}"/>
              </a:ext>
            </a:extLst>
          </p:cNvPr>
          <p:cNvPicPr>
            <a:picLocks noChangeAspect="1"/>
          </p:cNvPicPr>
          <p:nvPr/>
        </p:nvPicPr>
        <p:blipFill rotWithShape="1">
          <a:blip r:embed="rId5"/>
          <a:srcRect l="10775" t="19013"/>
          <a:stretch/>
        </p:blipFill>
        <p:spPr>
          <a:xfrm>
            <a:off x="4721729" y="139166"/>
            <a:ext cx="1656494" cy="941786"/>
          </a:xfrm>
          <a:prstGeom prst="rect">
            <a:avLst/>
          </a:prstGeom>
        </p:spPr>
      </p:pic>
    </p:spTree>
    <p:extLst>
      <p:ext uri="{BB962C8B-B14F-4D97-AF65-F5344CB8AC3E}">
        <p14:creationId xmlns:p14="http://schemas.microsoft.com/office/powerpoint/2010/main" val="22549601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22D67E-16B7-45A7-9840-7BD2055BB8E0}"/>
              </a:ext>
            </a:extLst>
          </p:cNvPr>
          <p:cNvSpPr>
            <a:spLocks noGrp="1"/>
          </p:cNvSpPr>
          <p:nvPr>
            <p:ph type="title"/>
          </p:nvPr>
        </p:nvSpPr>
        <p:spPr/>
        <p:txBody>
          <a:bodyPr/>
          <a:lstStyle/>
          <a:p>
            <a:endParaRPr lang="en-GB" dirty="0"/>
          </a:p>
        </p:txBody>
      </p:sp>
      <p:sp>
        <p:nvSpPr>
          <p:cNvPr id="3" name="Content Placeholder 2">
            <a:extLst>
              <a:ext uri="{FF2B5EF4-FFF2-40B4-BE49-F238E27FC236}">
                <a16:creationId xmlns:a16="http://schemas.microsoft.com/office/drawing/2014/main" id="{6B0998BF-A679-463A-A65E-FABB26F92F95}"/>
              </a:ext>
            </a:extLst>
          </p:cNvPr>
          <p:cNvSpPr>
            <a:spLocks noGrp="1"/>
          </p:cNvSpPr>
          <p:nvPr>
            <p:ph idx="1"/>
          </p:nvPr>
        </p:nvSpPr>
        <p:spPr/>
        <p:txBody>
          <a:bodyPr/>
          <a:lstStyle/>
          <a:p>
            <a:pPr marL="342900" indent="-342900">
              <a:buFont typeface="Arial" panose="020B0604020202020204" pitchFamily="34" charset="0"/>
              <a:buChar char="•"/>
            </a:pPr>
            <a:r>
              <a:rPr lang="en-GB" dirty="0">
                <a:solidFill>
                  <a:schemeClr val="bg1">
                    <a:lumMod val="75000"/>
                  </a:schemeClr>
                </a:solidFill>
              </a:rPr>
              <a:t>Task 1</a:t>
            </a:r>
          </a:p>
          <a:p>
            <a:pPr marL="342900" indent="-342900">
              <a:buFont typeface="Arial" panose="020B0604020202020204" pitchFamily="34" charset="0"/>
              <a:buChar char="•"/>
            </a:pPr>
            <a:r>
              <a:rPr lang="en-GB" dirty="0">
                <a:solidFill>
                  <a:schemeClr val="bg1">
                    <a:lumMod val="75000"/>
                  </a:schemeClr>
                </a:solidFill>
              </a:rPr>
              <a:t>Task 2</a:t>
            </a:r>
          </a:p>
          <a:p>
            <a:pPr marL="342900" indent="-342900">
              <a:buFont typeface="Arial" panose="020B0604020202020204" pitchFamily="34" charset="0"/>
              <a:buChar char="•"/>
            </a:pPr>
            <a:r>
              <a:rPr lang="en-GB" dirty="0">
                <a:solidFill>
                  <a:schemeClr val="bg1">
                    <a:lumMod val="75000"/>
                  </a:schemeClr>
                </a:solidFill>
              </a:rPr>
              <a:t>Task 3</a:t>
            </a:r>
          </a:p>
          <a:p>
            <a:pPr marL="342900" indent="-342900">
              <a:buFont typeface="Arial" panose="020B0604020202020204" pitchFamily="34" charset="0"/>
              <a:buChar char="•"/>
            </a:pPr>
            <a:r>
              <a:rPr lang="en-GB" dirty="0">
                <a:solidFill>
                  <a:schemeClr val="bg1">
                    <a:lumMod val="75000"/>
                  </a:schemeClr>
                </a:solidFill>
              </a:rPr>
              <a:t>Task 4</a:t>
            </a:r>
          </a:p>
          <a:p>
            <a:pPr marL="342900" indent="-342900">
              <a:buFont typeface="Arial" panose="020B0604020202020204" pitchFamily="34" charset="0"/>
              <a:buChar char="•"/>
            </a:pPr>
            <a:r>
              <a:rPr lang="en-GB" dirty="0"/>
              <a:t>Task 5</a:t>
            </a:r>
          </a:p>
          <a:p>
            <a:pPr marL="342900" indent="-342900">
              <a:buFont typeface="Arial" panose="020B0604020202020204" pitchFamily="34" charset="0"/>
              <a:buChar char="•"/>
            </a:pPr>
            <a:r>
              <a:rPr lang="en-GB" dirty="0">
                <a:solidFill>
                  <a:schemeClr val="bg1">
                    <a:lumMod val="75000"/>
                  </a:schemeClr>
                </a:solidFill>
              </a:rPr>
              <a:t>Task 6</a:t>
            </a:r>
          </a:p>
        </p:txBody>
      </p:sp>
    </p:spTree>
    <p:extLst>
      <p:ext uri="{BB962C8B-B14F-4D97-AF65-F5344CB8AC3E}">
        <p14:creationId xmlns:p14="http://schemas.microsoft.com/office/powerpoint/2010/main" val="19125911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Assumptions</a:t>
            </a:r>
          </a:p>
        </p:txBody>
      </p:sp>
      <p:sp>
        <p:nvSpPr>
          <p:cNvPr id="3" name="TextBox 2">
            <a:extLst>
              <a:ext uri="{FF2B5EF4-FFF2-40B4-BE49-F238E27FC236}">
                <a16:creationId xmlns:a16="http://schemas.microsoft.com/office/drawing/2014/main" id="{5A97B552-A959-4C51-BDB0-1B844A271191}"/>
              </a:ext>
            </a:extLst>
          </p:cNvPr>
          <p:cNvSpPr txBox="1"/>
          <p:nvPr/>
        </p:nvSpPr>
        <p:spPr>
          <a:xfrm>
            <a:off x="151302" y="1582340"/>
            <a:ext cx="8855479" cy="3970318"/>
          </a:xfrm>
          <a:prstGeom prst="rect">
            <a:avLst/>
          </a:prstGeom>
          <a:noFill/>
        </p:spPr>
        <p:txBody>
          <a:bodyPr wrap="square" rtlCol="0">
            <a:spAutoFit/>
          </a:bodyPr>
          <a:lstStyle/>
          <a:p>
            <a:pPr marL="285750" indent="-285750">
              <a:buFont typeface="Arial" panose="020B0604020202020204" pitchFamily="34" charset="0"/>
              <a:buChar char="•"/>
            </a:pPr>
            <a:r>
              <a:rPr lang="en-GB" dirty="0">
                <a:latin typeface="Arial" panose="020B0604020202020204" pitchFamily="34" charset="0"/>
                <a:cs typeface="Arial" panose="020B0604020202020204" pitchFamily="34" charset="0"/>
              </a:rPr>
              <a:t>Scenario area: 2D location area of 4000*4000 m where the x-axis range is</a:t>
            </a:r>
          </a:p>
          <a:p>
            <a:pPr lvl="4"/>
            <a:r>
              <a:rPr lang="en-GB" dirty="0">
                <a:latin typeface="Arial" panose="020B0604020202020204" pitchFamily="34" charset="0"/>
                <a:cs typeface="Arial" panose="020B0604020202020204" pitchFamily="34" charset="0"/>
              </a:rPr>
              <a:t>[-2000 2000] while the y-axis range is [-2000 2000]</a:t>
            </a:r>
          </a:p>
          <a:p>
            <a:pPr marL="285750" indent="-285750">
              <a:buFont typeface="Arial" panose="020B0604020202020204" pitchFamily="34" charset="0"/>
              <a:buChar char="•"/>
            </a:pPr>
            <a:r>
              <a:rPr lang="en-GB" dirty="0">
                <a:latin typeface="Arial" panose="020B0604020202020204" pitchFamily="34" charset="0"/>
                <a:cs typeface="Arial" panose="020B0604020202020204" pitchFamily="34" charset="0"/>
              </a:rPr>
              <a:t>Only one user at each time in the simulated scenario</a:t>
            </a:r>
          </a:p>
          <a:p>
            <a:pPr marL="285750" indent="-285750">
              <a:buFont typeface="Arial" panose="020B0604020202020204" pitchFamily="34" charset="0"/>
              <a:buChar char="•"/>
            </a:pPr>
            <a:r>
              <a:rPr lang="en-GB" dirty="0">
                <a:latin typeface="Arial" panose="020B0604020202020204" pitchFamily="34" charset="0"/>
                <a:cs typeface="Arial" panose="020B0604020202020204" pitchFamily="34" charset="0"/>
              </a:rPr>
              <a:t>The number of APs and their location is computed at task 1 and assumed to be constant for all the following tasks</a:t>
            </a:r>
          </a:p>
          <a:p>
            <a:pPr marL="285750" indent="-285750">
              <a:buFont typeface="Arial" panose="020B0604020202020204" pitchFamily="34" charset="0"/>
              <a:buChar char="•"/>
            </a:pPr>
            <a:r>
              <a:rPr lang="en-GB" dirty="0">
                <a:latin typeface="Arial" panose="020B0604020202020204" pitchFamily="34" charset="0"/>
                <a:cs typeface="Arial" panose="020B0604020202020204" pitchFamily="34" charset="0"/>
              </a:rPr>
              <a:t>The R matrix is computed at task 2 and assumed to be constant for all the following tasks</a:t>
            </a:r>
          </a:p>
          <a:p>
            <a:pPr marL="285750" indent="-285750">
              <a:buFont typeface="Arial" panose="020B0604020202020204" pitchFamily="34" charset="0"/>
              <a:buChar char="•"/>
            </a:pPr>
            <a:r>
              <a:rPr lang="en-GB" dirty="0">
                <a:latin typeface="Arial" panose="020B0604020202020204" pitchFamily="34" charset="0"/>
                <a:cs typeface="Arial" panose="020B0604020202020204" pitchFamily="34" charset="0"/>
              </a:rPr>
              <a:t>In the </a:t>
            </a:r>
            <a:r>
              <a:rPr lang="en-GB" dirty="0" err="1">
                <a:latin typeface="Arial" panose="020B0604020202020204" pitchFamily="34" charset="0"/>
                <a:cs typeface="Arial" panose="020B0604020202020204" pitchFamily="34" charset="0"/>
              </a:rPr>
              <a:t>Matlab</a:t>
            </a:r>
            <a:r>
              <a:rPr lang="en-GB" dirty="0">
                <a:latin typeface="Arial" panose="020B0604020202020204" pitchFamily="34" charset="0"/>
                <a:cs typeface="Arial" panose="020B0604020202020204" pitchFamily="34" charset="0"/>
              </a:rPr>
              <a:t> code there are switches that enables a custom run of the code (i.e. decide each time which tasks to run)</a:t>
            </a:r>
          </a:p>
          <a:p>
            <a:pPr marL="285750" indent="-285750">
              <a:buFont typeface="Arial" panose="020B0604020202020204" pitchFamily="34" charset="0"/>
              <a:buChar char="•"/>
            </a:pPr>
            <a:r>
              <a:rPr lang="en-GB" dirty="0">
                <a:latin typeface="Arial" panose="020B0604020202020204" pitchFamily="34" charset="0"/>
                <a:cs typeface="Arial" panose="020B0604020202020204" pitchFamily="34" charset="0"/>
              </a:rPr>
              <a:t>Since tasks 1,2 are mandatory for the tasks 3,4,5,6 their switches refer just to the plot of the results</a:t>
            </a:r>
          </a:p>
          <a:p>
            <a:pPr marL="285750" indent="-285750">
              <a:buFont typeface="Arial" panose="020B0604020202020204" pitchFamily="34" charset="0"/>
              <a:buChar char="•"/>
            </a:pPr>
            <a:r>
              <a:rPr lang="en-GB" dirty="0">
                <a:latin typeface="Arial" panose="020B0604020202020204" pitchFamily="34" charset="0"/>
                <a:cs typeface="Arial" panose="020B0604020202020204" pitchFamily="34" charset="0"/>
              </a:rPr>
              <a:t>The code is organized in functions in order to improve its readability </a:t>
            </a:r>
          </a:p>
          <a:p>
            <a:endParaRPr lang="en-GB" dirty="0">
              <a:latin typeface="Arial" panose="020B0604020202020204" pitchFamily="34" charset="0"/>
              <a:cs typeface="Arial" panose="020B0604020202020204" pitchFamily="34" charset="0"/>
            </a:endParaRPr>
          </a:p>
          <a:p>
            <a:endParaRPr lang="en-GB"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2942880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37E9A1-CC12-441F-ABD1-61213F04765C}"/>
              </a:ext>
            </a:extLst>
          </p:cNvPr>
          <p:cNvSpPr>
            <a:spLocks noGrp="1"/>
          </p:cNvSpPr>
          <p:nvPr>
            <p:ph type="title"/>
          </p:nvPr>
        </p:nvSpPr>
        <p:spPr/>
        <p:txBody>
          <a:bodyPr/>
          <a:lstStyle/>
          <a:p>
            <a:r>
              <a:rPr lang="en-GB" dirty="0"/>
              <a:t>Task 5: Kalman filter testing on unknown trajectory</a:t>
            </a:r>
          </a:p>
        </p:txBody>
      </p:sp>
      <p:sp>
        <p:nvSpPr>
          <p:cNvPr id="3" name="Content Placeholder 2">
            <a:extLst>
              <a:ext uri="{FF2B5EF4-FFF2-40B4-BE49-F238E27FC236}">
                <a16:creationId xmlns:a16="http://schemas.microsoft.com/office/drawing/2014/main" id="{F9772550-FF31-4328-8A29-9CB832574B92}"/>
              </a:ext>
            </a:extLst>
          </p:cNvPr>
          <p:cNvSpPr>
            <a:spLocks noGrp="1"/>
          </p:cNvSpPr>
          <p:nvPr>
            <p:ph idx="1"/>
          </p:nvPr>
        </p:nvSpPr>
        <p:spPr/>
        <p:txBody>
          <a:bodyPr/>
          <a:lstStyle/>
          <a:p>
            <a:endParaRPr lang="en-GB"/>
          </a:p>
        </p:txBody>
      </p:sp>
    </p:spTree>
    <p:extLst>
      <p:ext uri="{BB962C8B-B14F-4D97-AF65-F5344CB8AC3E}">
        <p14:creationId xmlns:p14="http://schemas.microsoft.com/office/powerpoint/2010/main" val="241952320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22D67E-16B7-45A7-9840-7BD2055BB8E0}"/>
              </a:ext>
            </a:extLst>
          </p:cNvPr>
          <p:cNvSpPr>
            <a:spLocks noGrp="1"/>
          </p:cNvSpPr>
          <p:nvPr>
            <p:ph type="title"/>
          </p:nvPr>
        </p:nvSpPr>
        <p:spPr/>
        <p:txBody>
          <a:bodyPr/>
          <a:lstStyle/>
          <a:p>
            <a:endParaRPr lang="en-GB" dirty="0"/>
          </a:p>
        </p:txBody>
      </p:sp>
      <p:sp>
        <p:nvSpPr>
          <p:cNvPr id="3" name="Content Placeholder 2">
            <a:extLst>
              <a:ext uri="{FF2B5EF4-FFF2-40B4-BE49-F238E27FC236}">
                <a16:creationId xmlns:a16="http://schemas.microsoft.com/office/drawing/2014/main" id="{6B0998BF-A679-463A-A65E-FABB26F92F95}"/>
              </a:ext>
            </a:extLst>
          </p:cNvPr>
          <p:cNvSpPr>
            <a:spLocks noGrp="1"/>
          </p:cNvSpPr>
          <p:nvPr>
            <p:ph idx="1"/>
          </p:nvPr>
        </p:nvSpPr>
        <p:spPr/>
        <p:txBody>
          <a:bodyPr/>
          <a:lstStyle/>
          <a:p>
            <a:pPr marL="342900" indent="-342900">
              <a:buFont typeface="Arial" panose="020B0604020202020204" pitchFamily="34" charset="0"/>
              <a:buChar char="•"/>
            </a:pPr>
            <a:r>
              <a:rPr lang="en-GB" dirty="0">
                <a:solidFill>
                  <a:schemeClr val="bg1">
                    <a:lumMod val="75000"/>
                  </a:schemeClr>
                </a:solidFill>
              </a:rPr>
              <a:t>Task 1</a:t>
            </a:r>
          </a:p>
          <a:p>
            <a:pPr marL="342900" indent="-342900">
              <a:buFont typeface="Arial" panose="020B0604020202020204" pitchFamily="34" charset="0"/>
              <a:buChar char="•"/>
            </a:pPr>
            <a:r>
              <a:rPr lang="en-GB" dirty="0">
                <a:solidFill>
                  <a:schemeClr val="bg1">
                    <a:lumMod val="75000"/>
                  </a:schemeClr>
                </a:solidFill>
              </a:rPr>
              <a:t>Task 2</a:t>
            </a:r>
          </a:p>
          <a:p>
            <a:pPr marL="342900" indent="-342900">
              <a:buFont typeface="Arial" panose="020B0604020202020204" pitchFamily="34" charset="0"/>
              <a:buChar char="•"/>
            </a:pPr>
            <a:r>
              <a:rPr lang="en-GB" dirty="0">
                <a:solidFill>
                  <a:schemeClr val="bg1">
                    <a:lumMod val="75000"/>
                  </a:schemeClr>
                </a:solidFill>
              </a:rPr>
              <a:t>Task 3</a:t>
            </a:r>
          </a:p>
          <a:p>
            <a:pPr marL="342900" indent="-342900">
              <a:buFont typeface="Arial" panose="020B0604020202020204" pitchFamily="34" charset="0"/>
              <a:buChar char="•"/>
            </a:pPr>
            <a:r>
              <a:rPr lang="en-GB" dirty="0">
                <a:solidFill>
                  <a:schemeClr val="bg1">
                    <a:lumMod val="75000"/>
                  </a:schemeClr>
                </a:solidFill>
              </a:rPr>
              <a:t>Task 4</a:t>
            </a:r>
          </a:p>
          <a:p>
            <a:pPr marL="342900" indent="-342900">
              <a:buFont typeface="Arial" panose="020B0604020202020204" pitchFamily="34" charset="0"/>
              <a:buChar char="•"/>
            </a:pPr>
            <a:r>
              <a:rPr lang="en-GB" dirty="0">
                <a:solidFill>
                  <a:schemeClr val="bg1">
                    <a:lumMod val="75000"/>
                  </a:schemeClr>
                </a:solidFill>
              </a:rPr>
              <a:t>Task 5</a:t>
            </a:r>
          </a:p>
          <a:p>
            <a:pPr marL="342900" indent="-342900">
              <a:buFont typeface="Arial" panose="020B0604020202020204" pitchFamily="34" charset="0"/>
              <a:buChar char="•"/>
            </a:pPr>
            <a:r>
              <a:rPr lang="en-GB" dirty="0"/>
              <a:t>Task 6</a:t>
            </a:r>
          </a:p>
        </p:txBody>
      </p:sp>
    </p:spTree>
    <p:extLst>
      <p:ext uri="{BB962C8B-B14F-4D97-AF65-F5344CB8AC3E}">
        <p14:creationId xmlns:p14="http://schemas.microsoft.com/office/powerpoint/2010/main" val="421573427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361F52-9A16-4E54-994D-AB976DCFCA4B}"/>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2765D4D2-A398-430F-83BB-653B76459D4D}"/>
              </a:ext>
            </a:extLst>
          </p:cNvPr>
          <p:cNvSpPr>
            <a:spLocks noGrp="1"/>
          </p:cNvSpPr>
          <p:nvPr>
            <p:ph idx="1"/>
          </p:nvPr>
        </p:nvSpPr>
        <p:spPr/>
        <p:txBody>
          <a:bodyPr/>
          <a:lstStyle/>
          <a:p>
            <a:endParaRPr lang="en-GB"/>
          </a:p>
        </p:txBody>
      </p:sp>
    </p:spTree>
    <p:extLst>
      <p:ext uri="{BB962C8B-B14F-4D97-AF65-F5344CB8AC3E}">
        <p14:creationId xmlns:p14="http://schemas.microsoft.com/office/powerpoint/2010/main" val="8730190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Model-Components(1)</a:t>
            </a:r>
            <a:br>
              <a:rPr lang="it-IT" dirty="0"/>
            </a:br>
            <a:endParaRPr lang="it-IT" dirty="0"/>
          </a:p>
        </p:txBody>
      </p:sp>
      <p:sp>
        <p:nvSpPr>
          <p:cNvPr id="5" name="TextBox 4">
            <a:extLst>
              <a:ext uri="{FF2B5EF4-FFF2-40B4-BE49-F238E27FC236}">
                <a16:creationId xmlns:a16="http://schemas.microsoft.com/office/drawing/2014/main" id="{E124C4E7-2795-477B-890A-4AF74B25521D}"/>
              </a:ext>
            </a:extLst>
          </p:cNvPr>
          <p:cNvSpPr txBox="1"/>
          <p:nvPr/>
        </p:nvSpPr>
        <p:spPr>
          <a:xfrm>
            <a:off x="288521" y="1656245"/>
            <a:ext cx="8683201" cy="4862870"/>
          </a:xfrm>
          <a:prstGeom prst="rect">
            <a:avLst/>
          </a:prstGeom>
          <a:noFill/>
        </p:spPr>
        <p:txBody>
          <a:bodyPr wrap="square" rtlCol="0">
            <a:spAutoFit/>
          </a:bodyPr>
          <a:lstStyle/>
          <a:p>
            <a:pPr marL="285750" indent="-285750">
              <a:buFont typeface="Arial" panose="020B0604020202020204" pitchFamily="34" charset="0"/>
              <a:buChar char="•"/>
            </a:pPr>
            <a:r>
              <a:rPr lang="en-GB" sz="1600" b="1" dirty="0">
                <a:latin typeface="Arial" panose="020B0604020202020204" pitchFamily="34" charset="0"/>
                <a:cs typeface="Arial" panose="020B0604020202020204" pitchFamily="34" charset="0"/>
              </a:rPr>
              <a:t>Access Point</a:t>
            </a:r>
            <a:r>
              <a:rPr lang="en-GB" sz="1600" dirty="0">
                <a:latin typeface="Arial" panose="020B0604020202020204" pitchFamily="34" charset="0"/>
                <a:cs typeface="Arial" panose="020B0604020202020204" pitchFamily="34" charset="0"/>
              </a:rPr>
              <a:t>:</a:t>
            </a:r>
          </a:p>
          <a:p>
            <a:pPr marL="742950" lvl="1" indent="-285750">
              <a:buFont typeface="Arial" panose="020B0604020202020204" pitchFamily="34" charset="0"/>
              <a:buChar char="•"/>
            </a:pPr>
            <a:r>
              <a:rPr lang="en-GB" sz="1600" dirty="0">
                <a:latin typeface="Arial" panose="020B0604020202020204" pitchFamily="34" charset="0"/>
                <a:cs typeface="Arial" panose="020B0604020202020204" pitchFamily="34" charset="0"/>
              </a:rPr>
              <a:t>One server</a:t>
            </a:r>
          </a:p>
          <a:p>
            <a:pPr marL="742950" lvl="1" indent="-285750">
              <a:buFont typeface="Arial" panose="020B0604020202020204" pitchFamily="34" charset="0"/>
              <a:buChar char="•"/>
            </a:pPr>
            <a:r>
              <a:rPr lang="en-GB" sz="1600" dirty="0">
                <a:latin typeface="Arial" panose="020B0604020202020204" pitchFamily="34" charset="0"/>
                <a:cs typeface="Arial" panose="020B0604020202020204" pitchFamily="34" charset="0"/>
              </a:rPr>
              <a:t>Finite Queue with capacity 80(</a:t>
            </a:r>
            <a:r>
              <a:rPr lang="en-GB" sz="1600" i="1" dirty="0">
                <a:latin typeface="Arial" panose="020B0604020202020204" pitchFamily="34" charset="0"/>
                <a:cs typeface="Arial" panose="020B0604020202020204" pitchFamily="34" charset="0"/>
              </a:rPr>
              <a:t>customer + service</a:t>
            </a:r>
            <a:r>
              <a:rPr lang="en-GB" sz="1600" dirty="0">
                <a:latin typeface="Arial" panose="020B0604020202020204" pitchFamily="34" charset="0"/>
                <a:cs typeface="Arial" panose="020B0604020202020204" pitchFamily="34" charset="0"/>
              </a:rPr>
              <a:t>)</a:t>
            </a:r>
          </a:p>
          <a:p>
            <a:pPr marL="742950" lvl="1" indent="-285750">
              <a:buFont typeface="Arial" panose="020B0604020202020204" pitchFamily="34" charset="0"/>
              <a:buChar char="•"/>
            </a:pPr>
            <a:r>
              <a:rPr lang="en-GB" sz="1600" dirty="0">
                <a:latin typeface="Arial" panose="020B0604020202020204" pitchFamily="34" charset="0"/>
                <a:cs typeface="Arial" panose="020B0604020202020204" pitchFamily="34" charset="0"/>
              </a:rPr>
              <a:t>Queue Policy: FCFS with dropping</a:t>
            </a:r>
          </a:p>
          <a:p>
            <a:pPr marL="742950" lvl="1" indent="-285750">
              <a:buFont typeface="Arial" panose="020B0604020202020204" pitchFamily="34" charset="0"/>
              <a:buChar char="•"/>
            </a:pPr>
            <a:r>
              <a:rPr lang="en-GB" sz="1600" dirty="0">
                <a:latin typeface="Arial" panose="020B0604020202020204" pitchFamily="34" charset="0"/>
                <a:cs typeface="Arial" panose="020B0604020202020204" pitchFamily="34" charset="0"/>
              </a:rPr>
              <a:t>Routing: p=</a:t>
            </a:r>
            <a:r>
              <a:rPr lang="en-GB" sz="1600" b="1" dirty="0">
                <a:latin typeface="Arial" panose="020B0604020202020204" pitchFamily="34" charset="0"/>
                <a:cs typeface="Arial" panose="020B0604020202020204" pitchFamily="34" charset="0"/>
              </a:rPr>
              <a:t>0.1</a:t>
            </a:r>
            <a:r>
              <a:rPr lang="en-GB" sz="1600" dirty="0">
                <a:latin typeface="Arial" panose="020B0604020202020204" pitchFamily="34" charset="0"/>
                <a:cs typeface="Arial" panose="020B0604020202020204" pitchFamily="34" charset="0"/>
              </a:rPr>
              <a:t> to the wagon route; p=</a:t>
            </a:r>
            <a:r>
              <a:rPr lang="en-GB" sz="1600" b="1" dirty="0">
                <a:latin typeface="Arial" panose="020B0604020202020204" pitchFamily="34" charset="0"/>
                <a:cs typeface="Arial" panose="020B0604020202020204" pitchFamily="34" charset="0"/>
              </a:rPr>
              <a:t>0.6</a:t>
            </a:r>
            <a:r>
              <a:rPr lang="en-GB" sz="1600" dirty="0">
                <a:latin typeface="Arial" panose="020B0604020202020204" pitchFamily="34" charset="0"/>
                <a:cs typeface="Arial" panose="020B0604020202020204" pitchFamily="34" charset="0"/>
              </a:rPr>
              <a:t> to the external network; p=</a:t>
            </a:r>
            <a:r>
              <a:rPr lang="en-GB" sz="1600" b="1" dirty="0">
                <a:latin typeface="Arial" panose="020B0604020202020204" pitchFamily="34" charset="0"/>
                <a:cs typeface="Arial" panose="020B0604020202020204" pitchFamily="34" charset="0"/>
              </a:rPr>
              <a:t>0.3</a:t>
            </a:r>
            <a:r>
              <a:rPr lang="en-GB" sz="1600" dirty="0">
                <a:latin typeface="Arial" panose="020B0604020202020204" pitchFamily="34" charset="0"/>
                <a:cs typeface="Arial" panose="020B0604020202020204" pitchFamily="34" charset="0"/>
              </a:rPr>
              <a:t> to the railway server</a:t>
            </a:r>
          </a:p>
          <a:p>
            <a:pPr marL="742950" lvl="1" indent="-285750">
              <a:buFont typeface="Arial" panose="020B0604020202020204" pitchFamily="34" charset="0"/>
              <a:buChar char="•"/>
            </a:pPr>
            <a:r>
              <a:rPr lang="en-GB" sz="1600" dirty="0">
                <a:latin typeface="Arial" panose="020B0604020202020204" pitchFamily="34" charset="0"/>
                <a:cs typeface="Arial" panose="020B0604020202020204" pitchFamily="34" charset="0"/>
              </a:rPr>
              <a:t>Service time: </a:t>
            </a:r>
            <a:r>
              <a:rPr lang="en-GB" sz="1600" b="1" dirty="0">
                <a:latin typeface="Arial" panose="020B0604020202020204" pitchFamily="34" charset="0"/>
                <a:cs typeface="Arial" panose="020B0604020202020204" pitchFamily="34" charset="0"/>
              </a:rPr>
              <a:t>exp(1) </a:t>
            </a:r>
            <a:r>
              <a:rPr lang="en-GB" sz="1600" dirty="0">
                <a:latin typeface="Arial" panose="020B0604020202020204" pitchFamily="34" charset="0"/>
                <a:cs typeface="Arial" panose="020B0604020202020204" pitchFamily="34" charset="0"/>
              </a:rPr>
              <a:t>for both classes of passengers given that no computation is performed but we just filter the incoming packets</a:t>
            </a:r>
          </a:p>
          <a:p>
            <a:pPr marL="742950" lvl="1" indent="-285750">
              <a:buFont typeface="Arial" panose="020B0604020202020204" pitchFamily="34" charset="0"/>
              <a:buChar char="•"/>
            </a:pPr>
            <a:endParaRPr lang="en-GB"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GB" sz="1600" b="1" dirty="0">
                <a:latin typeface="Arial" panose="020B0604020202020204" pitchFamily="34" charset="0"/>
                <a:cs typeface="Arial" panose="020B0604020202020204" pitchFamily="34" charset="0"/>
              </a:rPr>
              <a:t>Wagon Server</a:t>
            </a:r>
            <a:r>
              <a:rPr lang="en-GB" sz="1600" dirty="0">
                <a:latin typeface="Arial" panose="020B0604020202020204" pitchFamily="34" charset="0"/>
                <a:cs typeface="Arial" panose="020B0604020202020204" pitchFamily="34" charset="0"/>
              </a:rPr>
              <a:t>:</a:t>
            </a:r>
          </a:p>
          <a:p>
            <a:pPr marL="742950" lvl="1" indent="-285750">
              <a:buFont typeface="Arial" panose="020B0604020202020204" pitchFamily="34" charset="0"/>
              <a:buChar char="•"/>
            </a:pPr>
            <a:r>
              <a:rPr lang="en-GB" sz="1600" dirty="0">
                <a:latin typeface="Arial" panose="020B0604020202020204" pitchFamily="34" charset="0"/>
                <a:cs typeface="Arial" panose="020B0604020202020204" pitchFamily="34" charset="0"/>
              </a:rPr>
              <a:t>One server</a:t>
            </a:r>
          </a:p>
          <a:p>
            <a:pPr marL="742950" lvl="1" indent="-285750">
              <a:buFont typeface="Arial" panose="020B0604020202020204" pitchFamily="34" charset="0"/>
              <a:buChar char="•"/>
            </a:pPr>
            <a:r>
              <a:rPr lang="en-GB" sz="1600" dirty="0">
                <a:latin typeface="Arial" panose="020B0604020202020204" pitchFamily="34" charset="0"/>
                <a:cs typeface="Arial" panose="020B0604020202020204" pitchFamily="34" charset="0"/>
              </a:rPr>
              <a:t>Stores the media content </a:t>
            </a:r>
          </a:p>
          <a:p>
            <a:pPr marL="742950" lvl="1" indent="-285750">
              <a:buFont typeface="Arial" panose="020B0604020202020204" pitchFamily="34" charset="0"/>
              <a:buChar char="•"/>
            </a:pPr>
            <a:r>
              <a:rPr lang="en-GB" sz="1600" dirty="0">
                <a:latin typeface="Arial" panose="020B0604020202020204" pitchFamily="34" charset="0"/>
                <a:cs typeface="Arial" panose="020B0604020202020204" pitchFamily="34" charset="0"/>
              </a:rPr>
              <a:t>Infinite queue capacity </a:t>
            </a:r>
          </a:p>
          <a:p>
            <a:pPr marL="742950" lvl="1" indent="-285750">
              <a:buFont typeface="Arial" panose="020B0604020202020204" pitchFamily="34" charset="0"/>
              <a:buChar char="•"/>
            </a:pPr>
            <a:r>
              <a:rPr lang="en-GB" sz="1600" dirty="0">
                <a:latin typeface="Arial" panose="020B0604020202020204" pitchFamily="34" charset="0"/>
                <a:cs typeface="Arial" panose="020B0604020202020204" pitchFamily="34" charset="0"/>
              </a:rPr>
              <a:t>Queue Policy: PS because acts like a server(does computation)</a:t>
            </a:r>
          </a:p>
          <a:p>
            <a:pPr marL="742950" lvl="1" indent="-285750">
              <a:buFont typeface="Arial" panose="020B0604020202020204" pitchFamily="34" charset="0"/>
              <a:buChar char="•"/>
            </a:pPr>
            <a:r>
              <a:rPr lang="en-GB" sz="1600" dirty="0">
                <a:latin typeface="Arial" panose="020B0604020202020204" pitchFamily="34" charset="0"/>
                <a:cs typeface="Arial" panose="020B0604020202020204" pitchFamily="34" charset="0"/>
              </a:rPr>
              <a:t>Routing: p=</a:t>
            </a:r>
            <a:r>
              <a:rPr lang="en-GB" sz="1600" b="1" dirty="0">
                <a:latin typeface="Arial" panose="020B0604020202020204" pitchFamily="34" charset="0"/>
                <a:cs typeface="Arial" panose="020B0604020202020204" pitchFamily="34" charset="0"/>
              </a:rPr>
              <a:t>1</a:t>
            </a:r>
            <a:r>
              <a:rPr lang="en-GB" sz="1600" dirty="0">
                <a:latin typeface="Arial" panose="020B0604020202020204" pitchFamily="34" charset="0"/>
                <a:cs typeface="Arial" panose="020B0604020202020204" pitchFamily="34" charset="0"/>
              </a:rPr>
              <a:t> to the railway server.</a:t>
            </a:r>
          </a:p>
          <a:p>
            <a:pPr marL="742950" lvl="1" indent="-285750">
              <a:buFont typeface="Arial" panose="020B0604020202020204" pitchFamily="34" charset="0"/>
              <a:buChar char="•"/>
            </a:pPr>
            <a:r>
              <a:rPr lang="en-GB" sz="1600" dirty="0">
                <a:latin typeface="Arial" panose="020B0604020202020204" pitchFamily="34" charset="0"/>
                <a:cs typeface="Arial" panose="020B0604020202020204" pitchFamily="34" charset="0"/>
              </a:rPr>
              <a:t>Service time: </a:t>
            </a:r>
            <a:r>
              <a:rPr lang="en-GB" sz="1600" b="1" dirty="0">
                <a:latin typeface="Arial" panose="020B0604020202020204" pitchFamily="34" charset="0"/>
                <a:cs typeface="Arial" panose="020B0604020202020204" pitchFamily="34" charset="0"/>
              </a:rPr>
              <a:t>exp(1)</a:t>
            </a:r>
            <a:endParaRPr lang="en-GB"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GB" dirty="0">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endParaRPr lang="en-GB" dirty="0">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endParaRPr lang="en-GB"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4373132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Model-Components(2)</a:t>
            </a:r>
            <a:br>
              <a:rPr lang="it-IT" dirty="0"/>
            </a:br>
            <a:endParaRPr lang="it-IT" dirty="0"/>
          </a:p>
        </p:txBody>
      </p:sp>
      <p:sp>
        <p:nvSpPr>
          <p:cNvPr id="5" name="TextBox 4">
            <a:extLst>
              <a:ext uri="{FF2B5EF4-FFF2-40B4-BE49-F238E27FC236}">
                <a16:creationId xmlns:a16="http://schemas.microsoft.com/office/drawing/2014/main" id="{E124C4E7-2795-477B-890A-4AF74B25521D}"/>
              </a:ext>
            </a:extLst>
          </p:cNvPr>
          <p:cNvSpPr txBox="1"/>
          <p:nvPr/>
        </p:nvSpPr>
        <p:spPr>
          <a:xfrm>
            <a:off x="288521" y="2650160"/>
            <a:ext cx="8683201" cy="2139560"/>
          </a:xfrm>
          <a:prstGeom prst="rect">
            <a:avLst/>
          </a:prstGeom>
          <a:noFill/>
        </p:spPr>
        <p:txBody>
          <a:bodyPr wrap="square" rtlCol="0">
            <a:spAutoFit/>
          </a:bodyPr>
          <a:lstStyle/>
          <a:p>
            <a:pPr marL="285750" indent="-285750">
              <a:buFont typeface="Arial" panose="020B0604020202020204" pitchFamily="34" charset="0"/>
              <a:buChar char="•"/>
            </a:pPr>
            <a:r>
              <a:rPr lang="en-GB" sz="1600" b="1" dirty="0">
                <a:latin typeface="Arial" panose="020B0604020202020204" pitchFamily="34" charset="0"/>
                <a:cs typeface="Arial" panose="020B0604020202020204" pitchFamily="34" charset="0"/>
              </a:rPr>
              <a:t>Cloud</a:t>
            </a:r>
            <a:r>
              <a:rPr lang="en-GB" sz="1600" dirty="0">
                <a:latin typeface="Arial" panose="020B0604020202020204" pitchFamily="34" charset="0"/>
                <a:cs typeface="Arial" panose="020B0604020202020204" pitchFamily="34" charset="0"/>
              </a:rPr>
              <a:t>:</a:t>
            </a:r>
          </a:p>
          <a:p>
            <a:pPr marL="742950" lvl="1" indent="-285750">
              <a:lnSpc>
                <a:spcPct val="150000"/>
              </a:lnSpc>
              <a:buFont typeface="Arial" panose="020B0604020202020204" pitchFamily="34" charset="0"/>
              <a:buChar char="•"/>
            </a:pPr>
            <a:r>
              <a:rPr lang="en-GB" sz="1600" dirty="0">
                <a:latin typeface="Arial" panose="020B0604020202020204" pitchFamily="34" charset="0"/>
                <a:cs typeface="Arial" panose="020B0604020202020204" pitchFamily="34" charset="0"/>
              </a:rPr>
              <a:t>100 servers</a:t>
            </a:r>
          </a:p>
          <a:p>
            <a:pPr marL="742950" lvl="1" indent="-285750">
              <a:lnSpc>
                <a:spcPct val="150000"/>
              </a:lnSpc>
              <a:buFont typeface="Arial" panose="020B0604020202020204" pitchFamily="34" charset="0"/>
              <a:buChar char="•"/>
            </a:pPr>
            <a:r>
              <a:rPr lang="en-GB" sz="1600" dirty="0">
                <a:latin typeface="Arial" panose="020B0604020202020204" pitchFamily="34" charset="0"/>
                <a:cs typeface="Arial" panose="020B0604020202020204" pitchFamily="34" charset="0"/>
              </a:rPr>
              <a:t>Infinite queue capacity</a:t>
            </a:r>
          </a:p>
          <a:p>
            <a:pPr marL="742950" lvl="1" indent="-285750">
              <a:lnSpc>
                <a:spcPct val="150000"/>
              </a:lnSpc>
              <a:buFont typeface="Arial" panose="020B0604020202020204" pitchFamily="34" charset="0"/>
              <a:buChar char="•"/>
            </a:pPr>
            <a:r>
              <a:rPr lang="en-GB" sz="1600" dirty="0">
                <a:latin typeface="Arial" panose="020B0604020202020204" pitchFamily="34" charset="0"/>
                <a:cs typeface="Arial" panose="020B0604020202020204" pitchFamily="34" charset="0"/>
              </a:rPr>
              <a:t>Queue policy: PS because acts like a server(does computation)</a:t>
            </a:r>
          </a:p>
          <a:p>
            <a:pPr marL="742950" lvl="1" indent="-285750">
              <a:lnSpc>
                <a:spcPct val="150000"/>
              </a:lnSpc>
              <a:buFont typeface="Arial" panose="020B0604020202020204" pitchFamily="34" charset="0"/>
              <a:buChar char="•"/>
            </a:pPr>
            <a:r>
              <a:rPr lang="en-GB" sz="1600" dirty="0">
                <a:latin typeface="Arial" panose="020B0604020202020204" pitchFamily="34" charset="0"/>
                <a:cs typeface="Arial" panose="020B0604020202020204" pitchFamily="34" charset="0"/>
              </a:rPr>
              <a:t>Routing: p = </a:t>
            </a:r>
            <a:r>
              <a:rPr lang="en-GB" sz="1600" b="1" dirty="0">
                <a:latin typeface="Arial" panose="020B0604020202020204" pitchFamily="34" charset="0"/>
                <a:cs typeface="Arial" panose="020B0604020202020204" pitchFamily="34" charset="0"/>
              </a:rPr>
              <a:t>0.12</a:t>
            </a:r>
            <a:r>
              <a:rPr lang="en-GB" sz="1600" dirty="0">
                <a:latin typeface="Arial" panose="020B0604020202020204" pitchFamily="34" charset="0"/>
                <a:cs typeface="Arial" panose="020B0604020202020204" pitchFamily="34" charset="0"/>
              </a:rPr>
              <a:t> to the Staff Delay, p = </a:t>
            </a:r>
            <a:r>
              <a:rPr lang="en-GB" sz="1600" b="1" dirty="0">
                <a:latin typeface="Arial" panose="020B0604020202020204" pitchFamily="34" charset="0"/>
                <a:cs typeface="Arial" panose="020B0604020202020204" pitchFamily="34" charset="0"/>
              </a:rPr>
              <a:t>0.88</a:t>
            </a:r>
            <a:r>
              <a:rPr lang="en-GB" sz="1600" dirty="0">
                <a:latin typeface="Arial" panose="020B0604020202020204" pitchFamily="34" charset="0"/>
                <a:cs typeface="Arial" panose="020B0604020202020204" pitchFamily="34" charset="0"/>
              </a:rPr>
              <a:t> to the Sensor Delay</a:t>
            </a:r>
          </a:p>
          <a:p>
            <a:pPr marL="742950" lvl="1" indent="-285750">
              <a:lnSpc>
                <a:spcPct val="150000"/>
              </a:lnSpc>
              <a:buFont typeface="Arial" panose="020B0604020202020204" pitchFamily="34" charset="0"/>
              <a:buChar char="•"/>
            </a:pPr>
            <a:r>
              <a:rPr lang="en-GB" sz="1600" dirty="0">
                <a:latin typeface="Arial" panose="020B0604020202020204" pitchFamily="34" charset="0"/>
                <a:cs typeface="Arial" panose="020B0604020202020204" pitchFamily="34" charset="0"/>
              </a:rPr>
              <a:t>Service time: </a:t>
            </a:r>
            <a:r>
              <a:rPr lang="en-GB" sz="1600" b="1" dirty="0">
                <a:latin typeface="Arial" panose="020B0604020202020204" pitchFamily="34" charset="0"/>
                <a:cs typeface="Arial" panose="020B0604020202020204" pitchFamily="34" charset="0"/>
              </a:rPr>
              <a:t>exp(2) </a:t>
            </a:r>
            <a:r>
              <a:rPr lang="en-GB" sz="1600" dirty="0">
                <a:latin typeface="Arial" panose="020B0604020202020204" pitchFamily="34" charset="0"/>
                <a:cs typeface="Arial" panose="020B0604020202020204" pitchFamily="34" charset="0"/>
              </a:rPr>
              <a:t>for the staff, </a:t>
            </a:r>
            <a:r>
              <a:rPr lang="en-GB" sz="1600" b="1" dirty="0">
                <a:latin typeface="Arial" panose="020B0604020202020204" pitchFamily="34" charset="0"/>
                <a:cs typeface="Arial" panose="020B0604020202020204" pitchFamily="34" charset="0"/>
              </a:rPr>
              <a:t>exp(8) </a:t>
            </a:r>
            <a:r>
              <a:rPr lang="en-GB" sz="1600" dirty="0">
                <a:latin typeface="Arial" panose="020B0604020202020204" pitchFamily="34" charset="0"/>
                <a:cs typeface="Arial" panose="020B0604020202020204" pitchFamily="34" charset="0"/>
              </a:rPr>
              <a:t>per sensors</a:t>
            </a:r>
          </a:p>
        </p:txBody>
      </p:sp>
    </p:spTree>
    <p:extLst>
      <p:ext uri="{BB962C8B-B14F-4D97-AF65-F5344CB8AC3E}">
        <p14:creationId xmlns:p14="http://schemas.microsoft.com/office/powerpoint/2010/main" val="8365749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5AF677-55AC-4CA9-96E9-5ACDDA26C086}"/>
              </a:ext>
            </a:extLst>
          </p:cNvPr>
          <p:cNvSpPr>
            <a:spLocks noGrp="1"/>
          </p:cNvSpPr>
          <p:nvPr>
            <p:ph type="title"/>
          </p:nvPr>
        </p:nvSpPr>
        <p:spPr/>
        <p:txBody>
          <a:bodyPr/>
          <a:lstStyle/>
          <a:p>
            <a:r>
              <a:rPr lang="en-GB" dirty="0"/>
              <a:t>Model-Components(3)</a:t>
            </a:r>
          </a:p>
        </p:txBody>
      </p:sp>
      <p:sp>
        <p:nvSpPr>
          <p:cNvPr id="3" name="Content Placeholder 2">
            <a:extLst>
              <a:ext uri="{FF2B5EF4-FFF2-40B4-BE49-F238E27FC236}">
                <a16:creationId xmlns:a16="http://schemas.microsoft.com/office/drawing/2014/main" id="{7E09DFD3-AA69-4C69-87D1-3ECAA9846473}"/>
              </a:ext>
            </a:extLst>
          </p:cNvPr>
          <p:cNvSpPr>
            <a:spLocks noGrp="1"/>
          </p:cNvSpPr>
          <p:nvPr>
            <p:ph idx="1"/>
          </p:nvPr>
        </p:nvSpPr>
        <p:spPr>
          <a:xfrm>
            <a:off x="457200" y="1391478"/>
            <a:ext cx="8323726" cy="4734685"/>
          </a:xfrm>
        </p:spPr>
        <p:txBody>
          <a:bodyPr>
            <a:noAutofit/>
          </a:bodyPr>
          <a:lstStyle/>
          <a:p>
            <a:pPr marL="285750" indent="-285750">
              <a:buFont typeface="Arial" panose="020B0604020202020204" pitchFamily="34" charset="0"/>
              <a:buChar char="•"/>
            </a:pPr>
            <a:r>
              <a:rPr lang="en-GB" sz="1600" b="1" dirty="0">
                <a:latin typeface="Arial" panose="020B0604020202020204" pitchFamily="34" charset="0"/>
                <a:cs typeface="Arial" panose="020B0604020202020204" pitchFamily="34" charset="0"/>
              </a:rPr>
              <a:t>Railway Server</a:t>
            </a:r>
            <a:r>
              <a:rPr lang="en-GB" sz="1600" dirty="0">
                <a:latin typeface="Arial" panose="020B0604020202020204" pitchFamily="34" charset="0"/>
                <a:cs typeface="Arial" panose="020B0604020202020204" pitchFamily="34" charset="0"/>
              </a:rPr>
              <a:t>:</a:t>
            </a:r>
          </a:p>
          <a:p>
            <a:pPr lvl="1">
              <a:buFont typeface="Arial" panose="020B0604020202020204" pitchFamily="34" charset="0"/>
              <a:buChar char="•"/>
            </a:pPr>
            <a:r>
              <a:rPr lang="en-GB" sz="1600" dirty="0">
                <a:latin typeface="Arial" panose="020B0604020202020204" pitchFamily="34" charset="0"/>
                <a:cs typeface="Arial" panose="020B0604020202020204" pitchFamily="34" charset="0"/>
              </a:rPr>
              <a:t>Infinite queue capacity</a:t>
            </a:r>
          </a:p>
          <a:p>
            <a:pPr lvl="1">
              <a:buFont typeface="Arial" panose="020B0604020202020204" pitchFamily="34" charset="0"/>
              <a:buChar char="•"/>
            </a:pPr>
            <a:r>
              <a:rPr lang="en-GB" sz="1600" dirty="0">
                <a:latin typeface="Arial" panose="020B0604020202020204" pitchFamily="34" charset="0"/>
                <a:cs typeface="Arial" panose="020B0604020202020204" pitchFamily="34" charset="0"/>
              </a:rPr>
              <a:t>One server</a:t>
            </a:r>
          </a:p>
          <a:p>
            <a:pPr lvl="1">
              <a:buFont typeface="Arial" panose="020B0604020202020204" pitchFamily="34" charset="0"/>
              <a:buChar char="•"/>
            </a:pPr>
            <a:r>
              <a:rPr lang="en-GB" sz="1600" dirty="0">
                <a:latin typeface="Arial" panose="020B0604020202020204" pitchFamily="34" charset="0"/>
                <a:cs typeface="Arial" panose="020B0604020202020204" pitchFamily="34" charset="0"/>
              </a:rPr>
              <a:t>Queue policy: PS because acts like a server(does computation)</a:t>
            </a:r>
          </a:p>
          <a:p>
            <a:pPr lvl="1">
              <a:buFont typeface="Arial" panose="020B0604020202020204" pitchFamily="34" charset="0"/>
              <a:buChar char="•"/>
            </a:pPr>
            <a:r>
              <a:rPr lang="en-GB" sz="1600" dirty="0">
                <a:latin typeface="Arial" panose="020B0604020202020204" pitchFamily="34" charset="0"/>
                <a:cs typeface="Arial" panose="020B0604020202020204" pitchFamily="34" charset="0"/>
              </a:rPr>
              <a:t>Routing: p=</a:t>
            </a:r>
            <a:r>
              <a:rPr lang="en-GB" sz="1600" b="1" dirty="0">
                <a:latin typeface="Arial" panose="020B0604020202020204" pitchFamily="34" charset="0"/>
                <a:cs typeface="Arial" panose="020B0604020202020204" pitchFamily="34" charset="0"/>
              </a:rPr>
              <a:t>1</a:t>
            </a:r>
            <a:r>
              <a:rPr lang="en-GB" sz="1600" dirty="0">
                <a:latin typeface="Arial" panose="020B0604020202020204" pitchFamily="34" charset="0"/>
                <a:cs typeface="Arial" panose="020B0604020202020204" pitchFamily="34" charset="0"/>
              </a:rPr>
              <a:t> to the Edge for the two open model passenger classes, p=</a:t>
            </a:r>
            <a:r>
              <a:rPr lang="en-GB" sz="1600" b="1" dirty="0">
                <a:latin typeface="Arial" panose="020B0604020202020204" pitchFamily="34" charset="0"/>
                <a:cs typeface="Arial" panose="020B0604020202020204" pitchFamily="34" charset="0"/>
              </a:rPr>
              <a:t>0.88</a:t>
            </a:r>
            <a:r>
              <a:rPr lang="en-GB" sz="1600" dirty="0">
                <a:latin typeface="Arial" panose="020B0604020202020204" pitchFamily="34" charset="0"/>
                <a:cs typeface="Arial" panose="020B0604020202020204" pitchFamily="34" charset="0"/>
              </a:rPr>
              <a:t> to the Sensor Delay, p=</a:t>
            </a:r>
            <a:r>
              <a:rPr lang="en-GB" sz="1600" b="1" dirty="0">
                <a:latin typeface="Arial" panose="020B0604020202020204" pitchFamily="34" charset="0"/>
                <a:cs typeface="Arial" panose="020B0604020202020204" pitchFamily="34" charset="0"/>
              </a:rPr>
              <a:t>0.12</a:t>
            </a:r>
            <a:r>
              <a:rPr lang="en-GB" sz="1600" dirty="0">
                <a:latin typeface="Arial" panose="020B0604020202020204" pitchFamily="34" charset="0"/>
                <a:cs typeface="Arial" panose="020B0604020202020204" pitchFamily="34" charset="0"/>
              </a:rPr>
              <a:t> to the Staff Delay</a:t>
            </a:r>
          </a:p>
          <a:p>
            <a:pPr lvl="1">
              <a:buFont typeface="Arial" panose="020B0604020202020204" pitchFamily="34" charset="0"/>
              <a:buChar char="•"/>
            </a:pPr>
            <a:r>
              <a:rPr lang="en-GB" sz="1600" dirty="0">
                <a:latin typeface="Arial" panose="020B0604020202020204" pitchFamily="34" charset="0"/>
                <a:cs typeface="Arial" panose="020B0604020202020204" pitchFamily="34" charset="0"/>
              </a:rPr>
              <a:t>Service time: </a:t>
            </a:r>
            <a:r>
              <a:rPr lang="en-GB" sz="1600" b="1" dirty="0">
                <a:latin typeface="Arial" panose="020B0604020202020204" pitchFamily="34" charset="0"/>
                <a:cs typeface="Arial" panose="020B0604020202020204" pitchFamily="34" charset="0"/>
              </a:rPr>
              <a:t>exp(2)</a:t>
            </a:r>
            <a:r>
              <a:rPr lang="en-GB" sz="1600" dirty="0">
                <a:latin typeface="Arial" panose="020B0604020202020204" pitchFamily="34" charset="0"/>
                <a:cs typeface="Arial" panose="020B0604020202020204" pitchFamily="34" charset="0"/>
              </a:rPr>
              <a:t> for the staff, </a:t>
            </a:r>
            <a:r>
              <a:rPr lang="en-GB" sz="1600" b="1" dirty="0">
                <a:latin typeface="Arial" panose="020B0604020202020204" pitchFamily="34" charset="0"/>
                <a:cs typeface="Arial" panose="020B0604020202020204" pitchFamily="34" charset="0"/>
              </a:rPr>
              <a:t>exp(8) </a:t>
            </a:r>
            <a:r>
              <a:rPr lang="en-GB" sz="1600" dirty="0">
                <a:latin typeface="Arial" panose="020B0604020202020204" pitchFamily="34" charset="0"/>
                <a:cs typeface="Arial" panose="020B0604020202020204" pitchFamily="34" charset="0"/>
              </a:rPr>
              <a:t>per sensors</a:t>
            </a:r>
          </a:p>
          <a:p>
            <a:pPr>
              <a:buFont typeface="Arial" panose="020B0604020202020204" pitchFamily="34" charset="0"/>
              <a:buChar char="•"/>
            </a:pPr>
            <a:r>
              <a:rPr lang="en-GB" sz="1600" b="1" dirty="0">
                <a:latin typeface="Arial" panose="020B0604020202020204" pitchFamily="34" charset="0"/>
                <a:cs typeface="Arial" panose="020B0604020202020204" pitchFamily="34" charset="0"/>
              </a:rPr>
              <a:t>Sensor</a:t>
            </a:r>
            <a:r>
              <a:rPr lang="en-GB" sz="1600" dirty="0">
                <a:latin typeface="Arial" panose="020B0604020202020204" pitchFamily="34" charset="0"/>
                <a:cs typeface="Arial" panose="020B0604020202020204" pitchFamily="34" charset="0"/>
              </a:rPr>
              <a:t> Delay</a:t>
            </a:r>
          </a:p>
          <a:p>
            <a:pPr lvl="1">
              <a:buFont typeface="Arial" panose="020B0604020202020204" pitchFamily="34" charset="0"/>
              <a:buChar char="•"/>
            </a:pPr>
            <a:r>
              <a:rPr lang="en-GB" sz="1600" dirty="0">
                <a:latin typeface="Arial" panose="020B0604020202020204" pitchFamily="34" charset="0"/>
                <a:cs typeface="Arial" panose="020B0604020202020204" pitchFamily="34" charset="0"/>
              </a:rPr>
              <a:t>Reference station for the closed model class Sensors</a:t>
            </a:r>
          </a:p>
          <a:p>
            <a:pPr lvl="1">
              <a:buFont typeface="Arial" panose="020B0604020202020204" pitchFamily="34" charset="0"/>
              <a:buChar char="•"/>
            </a:pPr>
            <a:r>
              <a:rPr lang="en-GB" sz="1600" dirty="0">
                <a:latin typeface="Arial" panose="020B0604020202020204" pitchFamily="34" charset="0"/>
                <a:cs typeface="Arial" panose="020B0604020202020204" pitchFamily="34" charset="0"/>
              </a:rPr>
              <a:t>Think time=</a:t>
            </a:r>
            <a:r>
              <a:rPr lang="en-GB" sz="1600" b="1" dirty="0">
                <a:latin typeface="Arial" panose="020B0604020202020204" pitchFamily="34" charset="0"/>
                <a:cs typeface="Arial" panose="020B0604020202020204" pitchFamily="34" charset="0"/>
              </a:rPr>
              <a:t>0.1s</a:t>
            </a:r>
            <a:r>
              <a:rPr lang="en-GB" sz="1600" dirty="0">
                <a:latin typeface="Arial" panose="020B0604020202020204" pitchFamily="34" charset="0"/>
                <a:cs typeface="Arial" panose="020B0604020202020204" pitchFamily="34" charset="0"/>
              </a:rPr>
              <a:t>(deterministic)</a:t>
            </a:r>
            <a:endParaRPr lang="en-GB" sz="1600" b="1" dirty="0">
              <a:latin typeface="Arial" panose="020B0604020202020204" pitchFamily="34" charset="0"/>
              <a:cs typeface="Arial" panose="020B0604020202020204" pitchFamily="34" charset="0"/>
            </a:endParaRPr>
          </a:p>
          <a:p>
            <a:pPr lvl="1">
              <a:buFont typeface="Arial" panose="020B0604020202020204" pitchFamily="34" charset="0"/>
              <a:buChar char="•"/>
            </a:pPr>
            <a:r>
              <a:rPr lang="en-GB" sz="1600" dirty="0">
                <a:latin typeface="Arial" panose="020B0604020202020204" pitchFamily="34" charset="0"/>
                <a:cs typeface="Arial" panose="020B0604020202020204" pitchFamily="34" charset="0"/>
              </a:rPr>
              <a:t>N=63</a:t>
            </a:r>
          </a:p>
          <a:p>
            <a:pPr>
              <a:buFont typeface="Arial" panose="020B0604020202020204" pitchFamily="34" charset="0"/>
              <a:buChar char="•"/>
            </a:pPr>
            <a:r>
              <a:rPr lang="en-GB" sz="1600" b="1" dirty="0">
                <a:latin typeface="Arial" panose="020B0604020202020204" pitchFamily="34" charset="0"/>
                <a:cs typeface="Arial" panose="020B0604020202020204" pitchFamily="34" charset="0"/>
              </a:rPr>
              <a:t>Staff</a:t>
            </a:r>
            <a:r>
              <a:rPr lang="en-GB" sz="1600" dirty="0">
                <a:latin typeface="Arial" panose="020B0604020202020204" pitchFamily="34" charset="0"/>
                <a:cs typeface="Arial" panose="020B0604020202020204" pitchFamily="34" charset="0"/>
              </a:rPr>
              <a:t> Delay</a:t>
            </a:r>
          </a:p>
          <a:p>
            <a:pPr lvl="1">
              <a:buFont typeface="Arial" panose="020B0604020202020204" pitchFamily="34" charset="0"/>
              <a:buChar char="•"/>
            </a:pPr>
            <a:r>
              <a:rPr lang="en-GB" sz="1600" dirty="0">
                <a:latin typeface="Arial" panose="020B0604020202020204" pitchFamily="34" charset="0"/>
                <a:cs typeface="Arial" panose="020B0604020202020204" pitchFamily="34" charset="0"/>
              </a:rPr>
              <a:t>Reference station for the closed model class Staff</a:t>
            </a:r>
          </a:p>
          <a:p>
            <a:pPr lvl="1">
              <a:buFont typeface="Arial" panose="020B0604020202020204" pitchFamily="34" charset="0"/>
              <a:buChar char="•"/>
            </a:pPr>
            <a:r>
              <a:rPr lang="en-GB" sz="1600" dirty="0">
                <a:latin typeface="Arial" panose="020B0604020202020204" pitchFamily="34" charset="0"/>
                <a:cs typeface="Arial" panose="020B0604020202020204" pitchFamily="34" charset="0"/>
              </a:rPr>
              <a:t>Think time=</a:t>
            </a:r>
            <a:r>
              <a:rPr lang="en-GB" sz="1600" b="1" dirty="0">
                <a:latin typeface="Arial" panose="020B0604020202020204" pitchFamily="34" charset="0"/>
                <a:cs typeface="Arial" panose="020B0604020202020204" pitchFamily="34" charset="0"/>
              </a:rPr>
              <a:t>60s</a:t>
            </a:r>
            <a:r>
              <a:rPr lang="en-GB" sz="1600" dirty="0">
                <a:latin typeface="Arial" panose="020B0604020202020204" pitchFamily="34" charset="0"/>
                <a:cs typeface="Arial" panose="020B0604020202020204" pitchFamily="34" charset="0"/>
              </a:rPr>
              <a:t>(deterministic)</a:t>
            </a:r>
            <a:endParaRPr lang="en-GB" sz="1600" b="1" dirty="0">
              <a:latin typeface="Arial" panose="020B0604020202020204" pitchFamily="34" charset="0"/>
              <a:cs typeface="Arial" panose="020B0604020202020204" pitchFamily="34" charset="0"/>
            </a:endParaRPr>
          </a:p>
          <a:p>
            <a:pPr lvl="1">
              <a:buFont typeface="Arial" panose="020B0604020202020204" pitchFamily="34" charset="0"/>
              <a:buChar char="•"/>
            </a:pPr>
            <a:r>
              <a:rPr lang="en-GB" sz="1600" dirty="0">
                <a:latin typeface="Arial" panose="020B0604020202020204" pitchFamily="34" charset="0"/>
                <a:cs typeface="Arial" panose="020B0604020202020204" pitchFamily="34" charset="0"/>
              </a:rPr>
              <a:t>N=8</a:t>
            </a:r>
          </a:p>
          <a:p>
            <a:pPr lvl="1">
              <a:buFont typeface="Arial" panose="020B0604020202020204" pitchFamily="34" charset="0"/>
              <a:buChar char="•"/>
            </a:pPr>
            <a:endParaRPr lang="en-GB" sz="1600" dirty="0">
              <a:latin typeface="Arial" panose="020B0604020202020204" pitchFamily="34" charset="0"/>
              <a:cs typeface="Arial" panose="020B0604020202020204" pitchFamily="34" charset="0"/>
            </a:endParaRPr>
          </a:p>
          <a:p>
            <a:pPr>
              <a:buFont typeface="Arial" panose="020B0604020202020204" pitchFamily="34" charset="0"/>
              <a:buChar char="•"/>
            </a:pPr>
            <a:endParaRPr lang="en-GB" sz="1600" dirty="0">
              <a:latin typeface="Arial" panose="020B0604020202020204" pitchFamily="34" charset="0"/>
              <a:cs typeface="Arial" panose="020B0604020202020204" pitchFamily="34" charset="0"/>
            </a:endParaRPr>
          </a:p>
          <a:p>
            <a:endParaRPr lang="en-GB"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2779619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Simulation</a:t>
            </a:r>
          </a:p>
        </p:txBody>
      </p:sp>
      <p:pic>
        <p:nvPicPr>
          <p:cNvPr id="5" name="Picture 4" descr="A close up of a map&#10;&#10;Description automatically generated">
            <a:extLst>
              <a:ext uri="{FF2B5EF4-FFF2-40B4-BE49-F238E27FC236}">
                <a16:creationId xmlns:a16="http://schemas.microsoft.com/office/drawing/2014/main" id="{BBF90C73-B84E-4F19-B988-9C29BA3AD3F4}"/>
              </a:ext>
            </a:extLst>
          </p:cNvPr>
          <p:cNvPicPr>
            <a:picLocks noChangeAspect="1"/>
          </p:cNvPicPr>
          <p:nvPr/>
        </p:nvPicPr>
        <p:blipFill>
          <a:blip r:embed="rId2"/>
          <a:stretch>
            <a:fillRect/>
          </a:stretch>
        </p:blipFill>
        <p:spPr>
          <a:xfrm>
            <a:off x="195756" y="1404730"/>
            <a:ext cx="6324314" cy="4412974"/>
          </a:xfrm>
          <a:prstGeom prst="rect">
            <a:avLst/>
          </a:prstGeom>
        </p:spPr>
      </p:pic>
      <p:sp>
        <p:nvSpPr>
          <p:cNvPr id="6" name="Rectangle 5">
            <a:extLst>
              <a:ext uri="{FF2B5EF4-FFF2-40B4-BE49-F238E27FC236}">
                <a16:creationId xmlns:a16="http://schemas.microsoft.com/office/drawing/2014/main" id="{9FAEE3CF-C8C6-4450-A1BB-91CEBBC5CFA6}"/>
              </a:ext>
            </a:extLst>
          </p:cNvPr>
          <p:cNvSpPr/>
          <p:nvPr/>
        </p:nvSpPr>
        <p:spPr>
          <a:xfrm>
            <a:off x="6871252" y="2358887"/>
            <a:ext cx="225287" cy="238539"/>
          </a:xfrm>
          <a:prstGeom prst="rect">
            <a:avLst/>
          </a:prstGeom>
          <a:solidFill>
            <a:srgbClr val="0070C0"/>
          </a:solidFill>
          <a:ln>
            <a:solidFill>
              <a:srgbClr val="0070C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7B32E193-6BA1-47B3-BEE3-25BA727D91E9}"/>
              </a:ext>
            </a:extLst>
          </p:cNvPr>
          <p:cNvSpPr/>
          <p:nvPr/>
        </p:nvSpPr>
        <p:spPr>
          <a:xfrm>
            <a:off x="6871251" y="3137452"/>
            <a:ext cx="225287" cy="238539"/>
          </a:xfrm>
          <a:prstGeom prst="rect">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0C3A701C-391A-4441-84F3-BE035241BC28}"/>
              </a:ext>
            </a:extLst>
          </p:cNvPr>
          <p:cNvSpPr/>
          <p:nvPr/>
        </p:nvSpPr>
        <p:spPr>
          <a:xfrm>
            <a:off x="6871252" y="3916017"/>
            <a:ext cx="225287" cy="238539"/>
          </a:xfrm>
          <a:prstGeom prst="rect">
            <a:avLst/>
          </a:prstGeom>
          <a:solidFill>
            <a:srgbClr val="00FF00"/>
          </a:solidFill>
          <a:ln>
            <a:solidFill>
              <a:srgbClr val="00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100CE70C-AD7B-4C6A-9ED2-06CCD1BAFE9F}"/>
              </a:ext>
            </a:extLst>
          </p:cNvPr>
          <p:cNvSpPr/>
          <p:nvPr/>
        </p:nvSpPr>
        <p:spPr>
          <a:xfrm>
            <a:off x="6871250" y="4694582"/>
            <a:ext cx="225287" cy="238539"/>
          </a:xfrm>
          <a:prstGeom prst="rect">
            <a:avLst/>
          </a:prstGeom>
          <a:solidFill>
            <a:srgbClr val="CC0099"/>
          </a:solidFill>
          <a:ln>
            <a:solidFill>
              <a:srgbClr val="CC0099"/>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C9D0EA44-5530-431D-BB6A-EAF6357DCDA0}"/>
              </a:ext>
            </a:extLst>
          </p:cNvPr>
          <p:cNvSpPr txBox="1"/>
          <p:nvPr/>
        </p:nvSpPr>
        <p:spPr>
          <a:xfrm>
            <a:off x="7096537" y="2324268"/>
            <a:ext cx="1633877" cy="307777"/>
          </a:xfrm>
          <a:prstGeom prst="rect">
            <a:avLst/>
          </a:prstGeom>
          <a:noFill/>
        </p:spPr>
        <p:txBody>
          <a:bodyPr wrap="square" rtlCol="0">
            <a:spAutoFit/>
          </a:bodyPr>
          <a:lstStyle/>
          <a:p>
            <a:r>
              <a:rPr lang="it-IT" sz="1400" dirty="0">
                <a:latin typeface="Arial" panose="020B0604020202020204" pitchFamily="34" charset="0"/>
                <a:cs typeface="Arial" panose="020B0604020202020204" pitchFamily="34" charset="0"/>
              </a:rPr>
              <a:t>CLASS 1</a:t>
            </a:r>
            <a:endParaRPr lang="en-US" sz="1400" dirty="0">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302D2C20-E05D-47BB-9E0B-2E247B184263}"/>
              </a:ext>
            </a:extLst>
          </p:cNvPr>
          <p:cNvSpPr txBox="1"/>
          <p:nvPr/>
        </p:nvSpPr>
        <p:spPr>
          <a:xfrm>
            <a:off x="7096536" y="3125688"/>
            <a:ext cx="1633877" cy="307777"/>
          </a:xfrm>
          <a:prstGeom prst="rect">
            <a:avLst/>
          </a:prstGeom>
          <a:noFill/>
        </p:spPr>
        <p:txBody>
          <a:bodyPr wrap="square" rtlCol="0">
            <a:spAutoFit/>
          </a:bodyPr>
          <a:lstStyle/>
          <a:p>
            <a:r>
              <a:rPr lang="it-IT" sz="1400" dirty="0">
                <a:latin typeface="Arial" panose="020B0604020202020204" pitchFamily="34" charset="0"/>
                <a:cs typeface="Arial" panose="020B0604020202020204" pitchFamily="34" charset="0"/>
              </a:rPr>
              <a:t>CLASS 2</a:t>
            </a:r>
          </a:p>
        </p:txBody>
      </p:sp>
      <p:sp>
        <p:nvSpPr>
          <p:cNvPr id="12" name="TextBox 11">
            <a:extLst>
              <a:ext uri="{FF2B5EF4-FFF2-40B4-BE49-F238E27FC236}">
                <a16:creationId xmlns:a16="http://schemas.microsoft.com/office/drawing/2014/main" id="{86BC94C1-B9A4-4B3B-BB3C-7FD106059FB9}"/>
              </a:ext>
            </a:extLst>
          </p:cNvPr>
          <p:cNvSpPr txBox="1"/>
          <p:nvPr/>
        </p:nvSpPr>
        <p:spPr>
          <a:xfrm>
            <a:off x="7096539" y="3923459"/>
            <a:ext cx="1633877" cy="307777"/>
          </a:xfrm>
          <a:prstGeom prst="rect">
            <a:avLst/>
          </a:prstGeom>
          <a:noFill/>
        </p:spPr>
        <p:txBody>
          <a:bodyPr wrap="square" rtlCol="0">
            <a:spAutoFit/>
          </a:bodyPr>
          <a:lstStyle/>
          <a:p>
            <a:r>
              <a:rPr lang="it-IT" sz="1400" dirty="0">
                <a:latin typeface="Arial" panose="020B0604020202020204" pitchFamily="34" charset="0"/>
                <a:cs typeface="Arial" panose="020B0604020202020204" pitchFamily="34" charset="0"/>
              </a:rPr>
              <a:t>STAFF</a:t>
            </a:r>
            <a:endParaRPr lang="en-US" sz="1400" dirty="0">
              <a:latin typeface="Arial" panose="020B0604020202020204" pitchFamily="34" charset="0"/>
              <a:cs typeface="Arial" panose="020B0604020202020204" pitchFamily="34" charset="0"/>
            </a:endParaRPr>
          </a:p>
        </p:txBody>
      </p:sp>
      <p:sp>
        <p:nvSpPr>
          <p:cNvPr id="13" name="TextBox 12">
            <a:extLst>
              <a:ext uri="{FF2B5EF4-FFF2-40B4-BE49-F238E27FC236}">
                <a16:creationId xmlns:a16="http://schemas.microsoft.com/office/drawing/2014/main" id="{A63E52FE-9459-482D-A7E0-C8E9ECF2AF47}"/>
              </a:ext>
            </a:extLst>
          </p:cNvPr>
          <p:cNvSpPr txBox="1"/>
          <p:nvPr/>
        </p:nvSpPr>
        <p:spPr>
          <a:xfrm>
            <a:off x="7096535" y="4659962"/>
            <a:ext cx="1633877" cy="307777"/>
          </a:xfrm>
          <a:prstGeom prst="rect">
            <a:avLst/>
          </a:prstGeom>
          <a:noFill/>
        </p:spPr>
        <p:txBody>
          <a:bodyPr wrap="square" rtlCol="0">
            <a:spAutoFit/>
          </a:bodyPr>
          <a:lstStyle/>
          <a:p>
            <a:r>
              <a:rPr lang="it-IT" sz="1400" dirty="0">
                <a:latin typeface="Arial" panose="020B0604020202020204" pitchFamily="34" charset="0"/>
                <a:cs typeface="Arial" panose="020B0604020202020204" pitchFamily="34" charset="0"/>
              </a:rPr>
              <a:t>SENSORS</a:t>
            </a:r>
            <a:endParaRPr lang="en-US" sz="1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9684777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Simulation(1)</a:t>
            </a:r>
          </a:p>
        </p:txBody>
      </p:sp>
      <p:pic>
        <p:nvPicPr>
          <p:cNvPr id="4" name="Picture 3" descr="A screenshot of a cell phone&#10;&#10;Description automatically generated">
            <a:extLst>
              <a:ext uri="{FF2B5EF4-FFF2-40B4-BE49-F238E27FC236}">
                <a16:creationId xmlns:a16="http://schemas.microsoft.com/office/drawing/2014/main" id="{40B39D61-7F23-4D4F-B986-CB923EC51340}"/>
              </a:ext>
            </a:extLst>
          </p:cNvPr>
          <p:cNvPicPr>
            <a:picLocks noChangeAspect="1"/>
          </p:cNvPicPr>
          <p:nvPr/>
        </p:nvPicPr>
        <p:blipFill>
          <a:blip r:embed="rId2"/>
          <a:stretch>
            <a:fillRect/>
          </a:stretch>
        </p:blipFill>
        <p:spPr>
          <a:xfrm>
            <a:off x="138816" y="1328949"/>
            <a:ext cx="3717565" cy="2320209"/>
          </a:xfrm>
          <a:prstGeom prst="rect">
            <a:avLst/>
          </a:prstGeom>
        </p:spPr>
      </p:pic>
      <p:pic>
        <p:nvPicPr>
          <p:cNvPr id="6" name="Picture 5" descr="A screenshot of a cell phone&#10;&#10;Description automatically generated">
            <a:extLst>
              <a:ext uri="{FF2B5EF4-FFF2-40B4-BE49-F238E27FC236}">
                <a16:creationId xmlns:a16="http://schemas.microsoft.com/office/drawing/2014/main" id="{CB174D31-7C1E-45C5-9354-88A2D32877A9}"/>
              </a:ext>
            </a:extLst>
          </p:cNvPr>
          <p:cNvPicPr>
            <a:picLocks noChangeAspect="1"/>
          </p:cNvPicPr>
          <p:nvPr/>
        </p:nvPicPr>
        <p:blipFill>
          <a:blip r:embed="rId3"/>
          <a:stretch>
            <a:fillRect/>
          </a:stretch>
        </p:blipFill>
        <p:spPr>
          <a:xfrm>
            <a:off x="138817" y="3770506"/>
            <a:ext cx="3717564" cy="2323941"/>
          </a:xfrm>
          <a:prstGeom prst="rect">
            <a:avLst/>
          </a:prstGeom>
        </p:spPr>
      </p:pic>
      <p:pic>
        <p:nvPicPr>
          <p:cNvPr id="8" name="Picture 7" descr="A screenshot of a cell phone&#10;&#10;Description automatically generated">
            <a:extLst>
              <a:ext uri="{FF2B5EF4-FFF2-40B4-BE49-F238E27FC236}">
                <a16:creationId xmlns:a16="http://schemas.microsoft.com/office/drawing/2014/main" id="{03BF0668-7A2D-439B-A9C8-F9752DAF49CE}"/>
              </a:ext>
            </a:extLst>
          </p:cNvPr>
          <p:cNvPicPr>
            <a:picLocks noChangeAspect="1"/>
          </p:cNvPicPr>
          <p:nvPr/>
        </p:nvPicPr>
        <p:blipFill>
          <a:blip r:embed="rId4"/>
          <a:stretch>
            <a:fillRect/>
          </a:stretch>
        </p:blipFill>
        <p:spPr>
          <a:xfrm>
            <a:off x="4572000" y="1328949"/>
            <a:ext cx="3717564" cy="2323941"/>
          </a:xfrm>
          <a:prstGeom prst="rect">
            <a:avLst/>
          </a:prstGeom>
        </p:spPr>
      </p:pic>
      <p:sp>
        <p:nvSpPr>
          <p:cNvPr id="9" name="TextBox 8">
            <a:extLst>
              <a:ext uri="{FF2B5EF4-FFF2-40B4-BE49-F238E27FC236}">
                <a16:creationId xmlns:a16="http://schemas.microsoft.com/office/drawing/2014/main" id="{581EBFAD-53A6-484D-A9AA-FEFA4215AB38}"/>
              </a:ext>
            </a:extLst>
          </p:cNvPr>
          <p:cNvSpPr txBox="1"/>
          <p:nvPr/>
        </p:nvSpPr>
        <p:spPr>
          <a:xfrm>
            <a:off x="4579042" y="4108174"/>
            <a:ext cx="3717564" cy="1477328"/>
          </a:xfrm>
          <a:prstGeom prst="rect">
            <a:avLst/>
          </a:prstGeom>
          <a:noFill/>
        </p:spPr>
        <p:txBody>
          <a:bodyPr wrap="square" rtlCol="0">
            <a:spAutoFit/>
          </a:bodyPr>
          <a:lstStyle/>
          <a:p>
            <a:r>
              <a:rPr lang="it-IT" dirty="0">
                <a:latin typeface="Arial" panose="020B0604020202020204" pitchFamily="34" charset="0"/>
                <a:cs typeface="Arial" panose="020B0604020202020204" pitchFamily="34" charset="0"/>
              </a:rPr>
              <a:t>Whole System:</a:t>
            </a:r>
          </a:p>
          <a:p>
            <a:pPr marL="285750" indent="-285750">
              <a:buFontTx/>
              <a:buChar char="-"/>
            </a:pPr>
            <a:r>
              <a:rPr lang="it-IT" dirty="0">
                <a:latin typeface="Arial" panose="020B0604020202020204" pitchFamily="34" charset="0"/>
                <a:cs typeface="Arial" panose="020B0604020202020204" pitchFamily="34" charset="0"/>
              </a:rPr>
              <a:t>Queue Time 	= 171.16 ms</a:t>
            </a:r>
          </a:p>
          <a:p>
            <a:pPr marL="285750" indent="-285750">
              <a:buFontTx/>
              <a:buChar char="-"/>
            </a:pPr>
            <a:r>
              <a:rPr lang="it-IT" dirty="0">
                <a:latin typeface="Arial" panose="020B0604020202020204" pitchFamily="34" charset="0"/>
                <a:cs typeface="Arial" panose="020B0604020202020204" pitchFamily="34" charset="0"/>
              </a:rPr>
              <a:t>Response Time= 44.03 ms</a:t>
            </a:r>
          </a:p>
          <a:p>
            <a:pPr marL="285750" indent="-285750">
              <a:buFontTx/>
              <a:buChar char="-"/>
            </a:pPr>
            <a:r>
              <a:rPr lang="it-IT" dirty="0">
                <a:latin typeface="Arial" panose="020B0604020202020204" pitchFamily="34" charset="0"/>
                <a:cs typeface="Arial" panose="020B0604020202020204" pitchFamily="34" charset="0"/>
              </a:rPr>
              <a:t>Throughput 	= 6.27 req/ms</a:t>
            </a:r>
          </a:p>
          <a:p>
            <a:pPr lvl="4"/>
            <a:r>
              <a:rPr lang="it-IT" dirty="0">
                <a:latin typeface="Arial" panose="020B0604020202020204" pitchFamily="34" charset="0"/>
                <a:cs typeface="Arial" panose="020B0604020202020204" pitchFamily="34" charset="0"/>
              </a:rPr>
              <a:t>= 6270 req/s</a:t>
            </a:r>
          </a:p>
        </p:txBody>
      </p:sp>
    </p:spTree>
    <p:extLst>
      <p:ext uri="{BB962C8B-B14F-4D97-AF65-F5344CB8AC3E}">
        <p14:creationId xmlns:p14="http://schemas.microsoft.com/office/powerpoint/2010/main" val="238651909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Simulation(2)</a:t>
            </a:r>
          </a:p>
        </p:txBody>
      </p:sp>
      <p:sp>
        <p:nvSpPr>
          <p:cNvPr id="9" name="TextBox 8">
            <a:extLst>
              <a:ext uri="{FF2B5EF4-FFF2-40B4-BE49-F238E27FC236}">
                <a16:creationId xmlns:a16="http://schemas.microsoft.com/office/drawing/2014/main" id="{581EBFAD-53A6-484D-A9AA-FEFA4215AB38}"/>
              </a:ext>
            </a:extLst>
          </p:cNvPr>
          <p:cNvSpPr txBox="1"/>
          <p:nvPr/>
        </p:nvSpPr>
        <p:spPr>
          <a:xfrm>
            <a:off x="5426436" y="2873202"/>
            <a:ext cx="3717564" cy="1754326"/>
          </a:xfrm>
          <a:prstGeom prst="rect">
            <a:avLst/>
          </a:prstGeom>
          <a:noFill/>
        </p:spPr>
        <p:txBody>
          <a:bodyPr wrap="square" rtlCol="0">
            <a:spAutoFit/>
          </a:bodyPr>
          <a:lstStyle/>
          <a:p>
            <a:r>
              <a:rPr lang="it-IT" dirty="0">
                <a:latin typeface="Arial" panose="020B0604020202020204" pitchFamily="34" charset="0"/>
                <a:cs typeface="Arial" panose="020B0604020202020204" pitchFamily="34" charset="0"/>
              </a:rPr>
              <a:t>Residence Time:</a:t>
            </a:r>
          </a:p>
          <a:p>
            <a:pPr marL="285750" indent="-285750">
              <a:buFontTx/>
              <a:buChar char="-"/>
            </a:pPr>
            <a:r>
              <a:rPr lang="it-IT" dirty="0">
                <a:latin typeface="Arial" panose="020B0604020202020204" pitchFamily="34" charset="0"/>
                <a:cs typeface="Arial" panose="020B0604020202020204" pitchFamily="34" charset="0"/>
              </a:rPr>
              <a:t>AP			= 26.96 ms</a:t>
            </a:r>
          </a:p>
          <a:p>
            <a:pPr marL="285750" indent="-285750">
              <a:buFontTx/>
              <a:buChar char="-"/>
            </a:pPr>
            <a:r>
              <a:rPr lang="it-IT" dirty="0">
                <a:latin typeface="Arial" panose="020B0604020202020204" pitchFamily="34" charset="0"/>
                <a:cs typeface="Arial" panose="020B0604020202020204" pitchFamily="34" charset="0"/>
              </a:rPr>
              <a:t>Railway Server	= 17.48 ms</a:t>
            </a:r>
          </a:p>
          <a:p>
            <a:pPr marL="285750" indent="-285750">
              <a:buFontTx/>
              <a:buChar char="-"/>
            </a:pPr>
            <a:r>
              <a:rPr lang="it-IT" dirty="0">
                <a:latin typeface="Arial" panose="020B0604020202020204" pitchFamily="34" charset="0"/>
                <a:cs typeface="Arial" panose="020B0604020202020204" pitchFamily="34" charset="0"/>
              </a:rPr>
              <a:t>Cloud			= 0.013 ms</a:t>
            </a:r>
          </a:p>
          <a:p>
            <a:pPr marL="285750" indent="-285750">
              <a:buFontTx/>
              <a:buChar char="-"/>
            </a:pPr>
            <a:r>
              <a:rPr lang="it-IT" dirty="0">
                <a:latin typeface="Arial" panose="020B0604020202020204" pitchFamily="34" charset="0"/>
                <a:cs typeface="Arial" panose="020B0604020202020204" pitchFamily="34" charset="0"/>
              </a:rPr>
              <a:t>Wagon Server	= 0.018 ms</a:t>
            </a:r>
          </a:p>
          <a:p>
            <a:pPr marL="285750" indent="-285750">
              <a:buFontTx/>
              <a:buChar char="-"/>
            </a:pPr>
            <a:endParaRPr lang="it-IT" dirty="0">
              <a:latin typeface="Arial" panose="020B0604020202020204" pitchFamily="34" charset="0"/>
              <a:cs typeface="Arial" panose="020B0604020202020204" pitchFamily="34" charset="0"/>
            </a:endParaRPr>
          </a:p>
        </p:txBody>
      </p:sp>
      <p:pic>
        <p:nvPicPr>
          <p:cNvPr id="5" name="Picture 4" descr="A screenshot of a computer&#10;&#10;Description automatically generated">
            <a:extLst>
              <a:ext uri="{FF2B5EF4-FFF2-40B4-BE49-F238E27FC236}">
                <a16:creationId xmlns:a16="http://schemas.microsoft.com/office/drawing/2014/main" id="{B6290E81-7489-43A7-853E-7AF472190148}"/>
              </a:ext>
            </a:extLst>
          </p:cNvPr>
          <p:cNvPicPr>
            <a:picLocks noChangeAspect="1"/>
          </p:cNvPicPr>
          <p:nvPr/>
        </p:nvPicPr>
        <p:blipFill>
          <a:blip r:embed="rId2"/>
          <a:stretch>
            <a:fillRect/>
          </a:stretch>
        </p:blipFill>
        <p:spPr>
          <a:xfrm>
            <a:off x="0" y="1401660"/>
            <a:ext cx="5208104" cy="2348705"/>
          </a:xfrm>
          <a:prstGeom prst="rect">
            <a:avLst/>
          </a:prstGeom>
        </p:spPr>
      </p:pic>
      <p:pic>
        <p:nvPicPr>
          <p:cNvPr id="10" name="Picture 9" descr="A screenshot of a computer&#10;&#10;Description automatically generated">
            <a:extLst>
              <a:ext uri="{FF2B5EF4-FFF2-40B4-BE49-F238E27FC236}">
                <a16:creationId xmlns:a16="http://schemas.microsoft.com/office/drawing/2014/main" id="{627AD5DB-AE23-4380-B701-6C81C66F6777}"/>
              </a:ext>
            </a:extLst>
          </p:cNvPr>
          <p:cNvPicPr>
            <a:picLocks noChangeAspect="1"/>
          </p:cNvPicPr>
          <p:nvPr/>
        </p:nvPicPr>
        <p:blipFill>
          <a:blip r:embed="rId3"/>
          <a:stretch>
            <a:fillRect/>
          </a:stretch>
        </p:blipFill>
        <p:spPr>
          <a:xfrm>
            <a:off x="7042" y="3750365"/>
            <a:ext cx="5201062" cy="2348705"/>
          </a:xfrm>
          <a:prstGeom prst="rect">
            <a:avLst/>
          </a:prstGeom>
        </p:spPr>
      </p:pic>
    </p:spTree>
    <p:extLst>
      <p:ext uri="{BB962C8B-B14F-4D97-AF65-F5344CB8AC3E}">
        <p14:creationId xmlns:p14="http://schemas.microsoft.com/office/powerpoint/2010/main" val="266210812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Simulation(3)</a:t>
            </a:r>
          </a:p>
        </p:txBody>
      </p:sp>
      <p:sp>
        <p:nvSpPr>
          <p:cNvPr id="9" name="TextBox 8">
            <a:extLst>
              <a:ext uri="{FF2B5EF4-FFF2-40B4-BE49-F238E27FC236}">
                <a16:creationId xmlns:a16="http://schemas.microsoft.com/office/drawing/2014/main" id="{581EBFAD-53A6-484D-A9AA-FEFA4215AB38}"/>
              </a:ext>
            </a:extLst>
          </p:cNvPr>
          <p:cNvSpPr txBox="1"/>
          <p:nvPr/>
        </p:nvSpPr>
        <p:spPr>
          <a:xfrm>
            <a:off x="5426436" y="2811600"/>
            <a:ext cx="3717564" cy="2862322"/>
          </a:xfrm>
          <a:prstGeom prst="rect">
            <a:avLst/>
          </a:prstGeom>
          <a:noFill/>
        </p:spPr>
        <p:txBody>
          <a:bodyPr wrap="square" rtlCol="0">
            <a:spAutoFit/>
          </a:bodyPr>
          <a:lstStyle/>
          <a:p>
            <a:r>
              <a:rPr lang="it-IT" dirty="0">
                <a:latin typeface="Arial" panose="020B0604020202020204" pitchFamily="34" charset="0"/>
                <a:cs typeface="Arial" panose="020B0604020202020204" pitchFamily="34" charset="0"/>
              </a:rPr>
              <a:t>Utilization:</a:t>
            </a:r>
          </a:p>
          <a:p>
            <a:pPr marL="285750" indent="-285750">
              <a:buFontTx/>
              <a:buChar char="-"/>
            </a:pPr>
            <a:r>
              <a:rPr lang="it-IT" dirty="0">
                <a:latin typeface="Arial" panose="020B0604020202020204" pitchFamily="34" charset="0"/>
                <a:cs typeface="Arial" panose="020B0604020202020204" pitchFamily="34" charset="0"/>
              </a:rPr>
              <a:t>AP			= 1</a:t>
            </a:r>
          </a:p>
          <a:p>
            <a:pPr marL="285750" indent="-285750">
              <a:buFontTx/>
              <a:buChar char="-"/>
            </a:pPr>
            <a:r>
              <a:rPr lang="it-IT" dirty="0">
                <a:latin typeface="Arial" panose="020B0604020202020204" pitchFamily="34" charset="0"/>
                <a:cs typeface="Arial" panose="020B0604020202020204" pitchFamily="34" charset="0"/>
              </a:rPr>
              <a:t>Railway Server	= 1</a:t>
            </a:r>
          </a:p>
          <a:p>
            <a:pPr marL="285750" indent="-285750">
              <a:buFontTx/>
              <a:buChar char="-"/>
            </a:pPr>
            <a:r>
              <a:rPr lang="it-IT" dirty="0">
                <a:latin typeface="Arial" panose="020B0604020202020204" pitchFamily="34" charset="0"/>
                <a:cs typeface="Arial" panose="020B0604020202020204" pitchFamily="34" charset="0"/>
              </a:rPr>
              <a:t>Cloud			= 0.000805</a:t>
            </a:r>
          </a:p>
          <a:p>
            <a:pPr marL="285750" indent="-285750">
              <a:buFontTx/>
              <a:buChar char="-"/>
            </a:pPr>
            <a:r>
              <a:rPr lang="it-IT" dirty="0">
                <a:latin typeface="Arial" panose="020B0604020202020204" pitchFamily="34" charset="0"/>
                <a:cs typeface="Arial" panose="020B0604020202020204" pitchFamily="34" charset="0"/>
              </a:rPr>
              <a:t>Wagon Server	= 0.099</a:t>
            </a:r>
          </a:p>
          <a:p>
            <a:pPr marL="285750" indent="-285750">
              <a:buFontTx/>
              <a:buChar char="-"/>
            </a:pPr>
            <a:r>
              <a:rPr lang="it-IT" dirty="0">
                <a:latin typeface="Arial" panose="020B0604020202020204" pitchFamily="34" charset="0"/>
                <a:cs typeface="Arial" panose="020B0604020202020204" pitchFamily="34" charset="0"/>
              </a:rPr>
              <a:t>Having an utilization =1 results in an unstable system indeed the queueing time of the system keeps growing </a:t>
            </a:r>
          </a:p>
          <a:p>
            <a:pPr marL="285750" indent="-285750">
              <a:buFontTx/>
              <a:buChar char="-"/>
            </a:pPr>
            <a:endParaRPr lang="it-IT" dirty="0">
              <a:latin typeface="Arial" panose="020B0604020202020204" pitchFamily="34" charset="0"/>
              <a:cs typeface="Arial" panose="020B0604020202020204" pitchFamily="34" charset="0"/>
            </a:endParaRPr>
          </a:p>
        </p:txBody>
      </p:sp>
      <p:pic>
        <p:nvPicPr>
          <p:cNvPr id="4" name="Picture 3" descr="A screenshot of a social media post&#10;&#10;Description automatically generated">
            <a:extLst>
              <a:ext uri="{FF2B5EF4-FFF2-40B4-BE49-F238E27FC236}">
                <a16:creationId xmlns:a16="http://schemas.microsoft.com/office/drawing/2014/main" id="{B7CB3DDE-8F32-4867-B1AE-6E37221F4540}"/>
              </a:ext>
            </a:extLst>
          </p:cNvPr>
          <p:cNvPicPr>
            <a:picLocks noChangeAspect="1"/>
          </p:cNvPicPr>
          <p:nvPr/>
        </p:nvPicPr>
        <p:blipFill>
          <a:blip r:embed="rId2"/>
          <a:stretch>
            <a:fillRect/>
          </a:stretch>
        </p:blipFill>
        <p:spPr>
          <a:xfrm>
            <a:off x="106018" y="1303371"/>
            <a:ext cx="5320418" cy="2385392"/>
          </a:xfrm>
          <a:prstGeom prst="rect">
            <a:avLst/>
          </a:prstGeom>
        </p:spPr>
      </p:pic>
      <p:pic>
        <p:nvPicPr>
          <p:cNvPr id="7" name="Picture 6" descr="A screenshot of a social media post&#10;&#10;Description automatically generated">
            <a:extLst>
              <a:ext uri="{FF2B5EF4-FFF2-40B4-BE49-F238E27FC236}">
                <a16:creationId xmlns:a16="http://schemas.microsoft.com/office/drawing/2014/main" id="{BDFE4959-BD75-4CE6-BF67-73A630FEECCD}"/>
              </a:ext>
            </a:extLst>
          </p:cNvPr>
          <p:cNvPicPr>
            <a:picLocks noChangeAspect="1"/>
          </p:cNvPicPr>
          <p:nvPr/>
        </p:nvPicPr>
        <p:blipFill>
          <a:blip r:embed="rId3"/>
          <a:stretch>
            <a:fillRect/>
          </a:stretch>
        </p:blipFill>
        <p:spPr>
          <a:xfrm>
            <a:off x="106018" y="3688763"/>
            <a:ext cx="5320418" cy="2385392"/>
          </a:xfrm>
          <a:prstGeom prst="rect">
            <a:avLst/>
          </a:prstGeom>
        </p:spPr>
      </p:pic>
    </p:spTree>
    <p:extLst>
      <p:ext uri="{BB962C8B-B14F-4D97-AF65-F5344CB8AC3E}">
        <p14:creationId xmlns:p14="http://schemas.microsoft.com/office/powerpoint/2010/main" val="28347105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22D67E-16B7-45A7-9840-7BD2055BB8E0}"/>
              </a:ext>
            </a:extLst>
          </p:cNvPr>
          <p:cNvSpPr>
            <a:spLocks noGrp="1"/>
          </p:cNvSpPr>
          <p:nvPr>
            <p:ph type="title"/>
          </p:nvPr>
        </p:nvSpPr>
        <p:spPr/>
        <p:txBody>
          <a:bodyPr/>
          <a:lstStyle/>
          <a:p>
            <a:endParaRPr lang="en-GB" dirty="0"/>
          </a:p>
        </p:txBody>
      </p:sp>
      <p:sp>
        <p:nvSpPr>
          <p:cNvPr id="3" name="Content Placeholder 2">
            <a:extLst>
              <a:ext uri="{FF2B5EF4-FFF2-40B4-BE49-F238E27FC236}">
                <a16:creationId xmlns:a16="http://schemas.microsoft.com/office/drawing/2014/main" id="{6B0998BF-A679-463A-A65E-FABB26F92F95}"/>
              </a:ext>
            </a:extLst>
          </p:cNvPr>
          <p:cNvSpPr>
            <a:spLocks noGrp="1"/>
          </p:cNvSpPr>
          <p:nvPr>
            <p:ph idx="1"/>
          </p:nvPr>
        </p:nvSpPr>
        <p:spPr/>
        <p:txBody>
          <a:bodyPr/>
          <a:lstStyle/>
          <a:p>
            <a:pPr marL="342900" indent="-342900">
              <a:buFont typeface="Arial" panose="020B0604020202020204" pitchFamily="34" charset="0"/>
              <a:buChar char="•"/>
            </a:pPr>
            <a:r>
              <a:rPr lang="en-GB" dirty="0"/>
              <a:t>Task 1</a:t>
            </a:r>
          </a:p>
          <a:p>
            <a:pPr marL="342900" indent="-342900">
              <a:buFont typeface="Arial" panose="020B0604020202020204" pitchFamily="34" charset="0"/>
              <a:buChar char="•"/>
            </a:pPr>
            <a:r>
              <a:rPr lang="en-GB" dirty="0">
                <a:solidFill>
                  <a:schemeClr val="bg1">
                    <a:lumMod val="75000"/>
                  </a:schemeClr>
                </a:solidFill>
              </a:rPr>
              <a:t>Task 2</a:t>
            </a:r>
          </a:p>
          <a:p>
            <a:pPr marL="342900" indent="-342900">
              <a:buFont typeface="Arial" panose="020B0604020202020204" pitchFamily="34" charset="0"/>
              <a:buChar char="•"/>
            </a:pPr>
            <a:r>
              <a:rPr lang="en-GB" dirty="0">
                <a:solidFill>
                  <a:schemeClr val="bg1">
                    <a:lumMod val="75000"/>
                  </a:schemeClr>
                </a:solidFill>
              </a:rPr>
              <a:t>Task 3</a:t>
            </a:r>
          </a:p>
          <a:p>
            <a:pPr marL="342900" indent="-342900">
              <a:buFont typeface="Arial" panose="020B0604020202020204" pitchFamily="34" charset="0"/>
              <a:buChar char="•"/>
            </a:pPr>
            <a:r>
              <a:rPr lang="en-GB" dirty="0">
                <a:solidFill>
                  <a:schemeClr val="bg1">
                    <a:lumMod val="75000"/>
                  </a:schemeClr>
                </a:solidFill>
              </a:rPr>
              <a:t>Task 4</a:t>
            </a:r>
          </a:p>
          <a:p>
            <a:pPr marL="342900" indent="-342900">
              <a:buFont typeface="Arial" panose="020B0604020202020204" pitchFamily="34" charset="0"/>
              <a:buChar char="•"/>
            </a:pPr>
            <a:r>
              <a:rPr lang="en-GB" dirty="0">
                <a:solidFill>
                  <a:schemeClr val="bg1">
                    <a:lumMod val="75000"/>
                  </a:schemeClr>
                </a:solidFill>
              </a:rPr>
              <a:t>Task 5</a:t>
            </a:r>
          </a:p>
          <a:p>
            <a:pPr marL="342900" indent="-342900">
              <a:buFont typeface="Arial" panose="020B0604020202020204" pitchFamily="34" charset="0"/>
              <a:buChar char="•"/>
            </a:pPr>
            <a:r>
              <a:rPr lang="en-GB" dirty="0">
                <a:solidFill>
                  <a:schemeClr val="bg1">
                    <a:lumMod val="75000"/>
                  </a:schemeClr>
                </a:solidFill>
              </a:rPr>
              <a:t>Task 6</a:t>
            </a:r>
          </a:p>
        </p:txBody>
      </p:sp>
    </p:spTree>
    <p:extLst>
      <p:ext uri="{BB962C8B-B14F-4D97-AF65-F5344CB8AC3E}">
        <p14:creationId xmlns:p14="http://schemas.microsoft.com/office/powerpoint/2010/main" val="33657824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Simulation(4)</a:t>
            </a:r>
          </a:p>
        </p:txBody>
      </p:sp>
      <p:sp>
        <p:nvSpPr>
          <p:cNvPr id="9" name="TextBox 8">
            <a:extLst>
              <a:ext uri="{FF2B5EF4-FFF2-40B4-BE49-F238E27FC236}">
                <a16:creationId xmlns:a16="http://schemas.microsoft.com/office/drawing/2014/main" id="{581EBFAD-53A6-484D-A9AA-FEFA4215AB38}"/>
              </a:ext>
            </a:extLst>
          </p:cNvPr>
          <p:cNvSpPr txBox="1"/>
          <p:nvPr/>
        </p:nvSpPr>
        <p:spPr>
          <a:xfrm>
            <a:off x="4886214" y="2811600"/>
            <a:ext cx="3717564" cy="1477328"/>
          </a:xfrm>
          <a:prstGeom prst="rect">
            <a:avLst/>
          </a:prstGeom>
          <a:noFill/>
        </p:spPr>
        <p:txBody>
          <a:bodyPr wrap="square" rtlCol="0">
            <a:spAutoFit/>
          </a:bodyPr>
          <a:lstStyle/>
          <a:p>
            <a:r>
              <a:rPr lang="it-IT" dirty="0">
                <a:latin typeface="Arial" panose="020B0604020202020204" pitchFamily="34" charset="0"/>
                <a:cs typeface="Arial" panose="020B0604020202020204" pitchFamily="34" charset="0"/>
              </a:rPr>
              <a:t>System drop rate = 1.412 req/ms</a:t>
            </a:r>
          </a:p>
          <a:p>
            <a:endParaRPr lang="it-IT" dirty="0">
              <a:latin typeface="Arial" panose="020B0604020202020204" pitchFamily="34" charset="0"/>
              <a:cs typeface="Arial" panose="020B0604020202020204" pitchFamily="34" charset="0"/>
            </a:endParaRPr>
          </a:p>
          <a:p>
            <a:r>
              <a:rPr lang="it-IT" dirty="0">
                <a:latin typeface="Arial" panose="020B0604020202020204" pitchFamily="34" charset="0"/>
                <a:cs typeface="Arial" panose="020B0604020202020204" pitchFamily="34" charset="0"/>
              </a:rPr>
              <a:t>Class 1 drop rate = 0.296 req/ms</a:t>
            </a:r>
          </a:p>
          <a:p>
            <a:endParaRPr lang="it-IT" dirty="0">
              <a:latin typeface="Arial" panose="020B0604020202020204" pitchFamily="34" charset="0"/>
              <a:cs typeface="Arial" panose="020B0604020202020204" pitchFamily="34" charset="0"/>
            </a:endParaRPr>
          </a:p>
          <a:p>
            <a:r>
              <a:rPr lang="it-IT" dirty="0">
                <a:latin typeface="Arial" panose="020B0604020202020204" pitchFamily="34" charset="0"/>
                <a:cs typeface="Arial" panose="020B0604020202020204" pitchFamily="34" charset="0"/>
              </a:rPr>
              <a:t>Class 2 drop rate = 1.192 req/ms</a:t>
            </a:r>
          </a:p>
        </p:txBody>
      </p:sp>
      <p:pic>
        <p:nvPicPr>
          <p:cNvPr id="5" name="Picture 4" descr="A screenshot of a social media post&#10;&#10;Description automatically generated">
            <a:extLst>
              <a:ext uri="{FF2B5EF4-FFF2-40B4-BE49-F238E27FC236}">
                <a16:creationId xmlns:a16="http://schemas.microsoft.com/office/drawing/2014/main" id="{0CEA0670-2E7F-4CC6-AAD2-0A15905418DA}"/>
              </a:ext>
            </a:extLst>
          </p:cNvPr>
          <p:cNvPicPr>
            <a:picLocks noChangeAspect="1"/>
          </p:cNvPicPr>
          <p:nvPr/>
        </p:nvPicPr>
        <p:blipFill>
          <a:blip r:embed="rId2"/>
          <a:stretch>
            <a:fillRect/>
          </a:stretch>
        </p:blipFill>
        <p:spPr>
          <a:xfrm>
            <a:off x="503581" y="1314548"/>
            <a:ext cx="3754207" cy="2336880"/>
          </a:xfrm>
          <a:prstGeom prst="rect">
            <a:avLst/>
          </a:prstGeom>
        </p:spPr>
      </p:pic>
      <p:pic>
        <p:nvPicPr>
          <p:cNvPr id="8" name="Picture 7" descr="A screenshot of a cell phone&#10;&#10;Description automatically generated">
            <a:extLst>
              <a:ext uri="{FF2B5EF4-FFF2-40B4-BE49-F238E27FC236}">
                <a16:creationId xmlns:a16="http://schemas.microsoft.com/office/drawing/2014/main" id="{BCB96A0A-65CD-4855-B3EA-99B196EB9BDC}"/>
              </a:ext>
            </a:extLst>
          </p:cNvPr>
          <p:cNvPicPr>
            <a:picLocks noChangeAspect="1"/>
          </p:cNvPicPr>
          <p:nvPr/>
        </p:nvPicPr>
        <p:blipFill>
          <a:blip r:embed="rId3"/>
          <a:stretch>
            <a:fillRect/>
          </a:stretch>
        </p:blipFill>
        <p:spPr>
          <a:xfrm>
            <a:off x="503580" y="3651428"/>
            <a:ext cx="3754207" cy="2336881"/>
          </a:xfrm>
          <a:prstGeom prst="rect">
            <a:avLst/>
          </a:prstGeom>
        </p:spPr>
      </p:pic>
    </p:spTree>
    <p:extLst>
      <p:ext uri="{BB962C8B-B14F-4D97-AF65-F5344CB8AC3E}">
        <p14:creationId xmlns:p14="http://schemas.microsoft.com/office/powerpoint/2010/main" val="270591118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Simulation(5)</a:t>
            </a:r>
          </a:p>
        </p:txBody>
      </p:sp>
      <p:sp>
        <p:nvSpPr>
          <p:cNvPr id="9" name="TextBox 8">
            <a:extLst>
              <a:ext uri="{FF2B5EF4-FFF2-40B4-BE49-F238E27FC236}">
                <a16:creationId xmlns:a16="http://schemas.microsoft.com/office/drawing/2014/main" id="{581EBFAD-53A6-484D-A9AA-FEFA4215AB38}"/>
              </a:ext>
            </a:extLst>
          </p:cNvPr>
          <p:cNvSpPr txBox="1"/>
          <p:nvPr/>
        </p:nvSpPr>
        <p:spPr>
          <a:xfrm>
            <a:off x="288521" y="1528101"/>
            <a:ext cx="8581043" cy="646331"/>
          </a:xfrm>
          <a:prstGeom prst="rect">
            <a:avLst/>
          </a:prstGeom>
          <a:noFill/>
        </p:spPr>
        <p:txBody>
          <a:bodyPr wrap="square" rtlCol="0">
            <a:spAutoFit/>
          </a:bodyPr>
          <a:lstStyle/>
          <a:p>
            <a:pPr algn="just"/>
            <a:r>
              <a:rPr lang="it-IT" dirty="0">
                <a:latin typeface="Arial" panose="020B0604020202020204" pitchFamily="34" charset="0"/>
                <a:cs typeface="Arial" panose="020B0604020202020204" pitchFamily="34" charset="0"/>
              </a:rPr>
              <a:t>Then we’ve simulated a «burst» condition assuming a very heavy class 2 load (class 2 mean times 100) interval very low load (class 2 mean divided 100)</a:t>
            </a:r>
          </a:p>
        </p:txBody>
      </p:sp>
      <p:pic>
        <p:nvPicPr>
          <p:cNvPr id="4" name="Picture 3" descr="A screenshot of a social media post&#10;&#10;Description automatically generated">
            <a:extLst>
              <a:ext uri="{FF2B5EF4-FFF2-40B4-BE49-F238E27FC236}">
                <a16:creationId xmlns:a16="http://schemas.microsoft.com/office/drawing/2014/main" id="{0014DDAB-92E1-4B14-B685-EF848DF46919}"/>
              </a:ext>
            </a:extLst>
          </p:cNvPr>
          <p:cNvPicPr>
            <a:picLocks noChangeAspect="1"/>
          </p:cNvPicPr>
          <p:nvPr/>
        </p:nvPicPr>
        <p:blipFill>
          <a:blip r:embed="rId2"/>
          <a:stretch>
            <a:fillRect/>
          </a:stretch>
        </p:blipFill>
        <p:spPr>
          <a:xfrm>
            <a:off x="562286" y="2262421"/>
            <a:ext cx="1940358" cy="1223827"/>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A3B312FB-82E2-4AEB-BD21-9A8819CE9A03}"/>
              </a:ext>
            </a:extLst>
          </p:cNvPr>
          <p:cNvPicPr>
            <a:picLocks noChangeAspect="1"/>
          </p:cNvPicPr>
          <p:nvPr/>
        </p:nvPicPr>
        <p:blipFill>
          <a:blip r:embed="rId3"/>
          <a:stretch>
            <a:fillRect/>
          </a:stretch>
        </p:blipFill>
        <p:spPr>
          <a:xfrm>
            <a:off x="2759840" y="2262421"/>
            <a:ext cx="2794089" cy="1228485"/>
          </a:xfrm>
          <a:prstGeom prst="rect">
            <a:avLst/>
          </a:prstGeom>
        </p:spPr>
      </p:pic>
      <p:pic>
        <p:nvPicPr>
          <p:cNvPr id="11" name="Picture 10" descr="A screenshot of a cell phone&#10;&#10;Description automatically generated">
            <a:extLst>
              <a:ext uri="{FF2B5EF4-FFF2-40B4-BE49-F238E27FC236}">
                <a16:creationId xmlns:a16="http://schemas.microsoft.com/office/drawing/2014/main" id="{6EACAA5B-A191-4A94-AC40-5EE399E2F60B}"/>
              </a:ext>
            </a:extLst>
          </p:cNvPr>
          <p:cNvPicPr>
            <a:picLocks noChangeAspect="1"/>
          </p:cNvPicPr>
          <p:nvPr/>
        </p:nvPicPr>
        <p:blipFill>
          <a:blip r:embed="rId4"/>
          <a:stretch>
            <a:fillRect/>
          </a:stretch>
        </p:blipFill>
        <p:spPr>
          <a:xfrm>
            <a:off x="2759839" y="3486248"/>
            <a:ext cx="2794089" cy="1228485"/>
          </a:xfrm>
          <a:prstGeom prst="rect">
            <a:avLst/>
          </a:prstGeom>
        </p:spPr>
      </p:pic>
      <p:pic>
        <p:nvPicPr>
          <p:cNvPr id="13" name="Picture 12" descr="A screenshot of a computer&#10;&#10;Description automatically generated">
            <a:extLst>
              <a:ext uri="{FF2B5EF4-FFF2-40B4-BE49-F238E27FC236}">
                <a16:creationId xmlns:a16="http://schemas.microsoft.com/office/drawing/2014/main" id="{33251ABD-97DE-4AD4-AB46-902A39E2C8FF}"/>
              </a:ext>
            </a:extLst>
          </p:cNvPr>
          <p:cNvPicPr>
            <a:picLocks noChangeAspect="1"/>
          </p:cNvPicPr>
          <p:nvPr/>
        </p:nvPicPr>
        <p:blipFill>
          <a:blip r:embed="rId5"/>
          <a:stretch>
            <a:fillRect/>
          </a:stretch>
        </p:blipFill>
        <p:spPr>
          <a:xfrm>
            <a:off x="5811125" y="2262421"/>
            <a:ext cx="2794089" cy="1223827"/>
          </a:xfrm>
          <a:prstGeom prst="rect">
            <a:avLst/>
          </a:prstGeom>
        </p:spPr>
      </p:pic>
      <p:pic>
        <p:nvPicPr>
          <p:cNvPr id="15" name="Picture 14" descr="A screenshot of a computer&#10;&#10;Description automatically generated">
            <a:extLst>
              <a:ext uri="{FF2B5EF4-FFF2-40B4-BE49-F238E27FC236}">
                <a16:creationId xmlns:a16="http://schemas.microsoft.com/office/drawing/2014/main" id="{76E193C5-7319-4D10-8BB5-881B0F73DFE5}"/>
              </a:ext>
            </a:extLst>
          </p:cNvPr>
          <p:cNvPicPr>
            <a:picLocks noChangeAspect="1"/>
          </p:cNvPicPr>
          <p:nvPr/>
        </p:nvPicPr>
        <p:blipFill>
          <a:blip r:embed="rId6"/>
          <a:stretch>
            <a:fillRect/>
          </a:stretch>
        </p:blipFill>
        <p:spPr>
          <a:xfrm>
            <a:off x="5811123" y="3486248"/>
            <a:ext cx="2794089" cy="1223827"/>
          </a:xfrm>
          <a:prstGeom prst="rect">
            <a:avLst/>
          </a:prstGeom>
        </p:spPr>
      </p:pic>
      <p:pic>
        <p:nvPicPr>
          <p:cNvPr id="19" name="Picture 18" descr="A screenshot of a cell phone&#10;&#10;Description automatically generated">
            <a:extLst>
              <a:ext uri="{FF2B5EF4-FFF2-40B4-BE49-F238E27FC236}">
                <a16:creationId xmlns:a16="http://schemas.microsoft.com/office/drawing/2014/main" id="{BCAA6B57-2BCC-4C4E-B20B-539C62AB70AD}"/>
              </a:ext>
            </a:extLst>
          </p:cNvPr>
          <p:cNvPicPr>
            <a:picLocks noChangeAspect="1"/>
          </p:cNvPicPr>
          <p:nvPr/>
        </p:nvPicPr>
        <p:blipFill>
          <a:blip r:embed="rId7"/>
          <a:stretch>
            <a:fillRect/>
          </a:stretch>
        </p:blipFill>
        <p:spPr>
          <a:xfrm>
            <a:off x="542521" y="3571108"/>
            <a:ext cx="1940358" cy="1138967"/>
          </a:xfrm>
          <a:prstGeom prst="rect">
            <a:avLst/>
          </a:prstGeom>
        </p:spPr>
      </p:pic>
      <p:sp>
        <p:nvSpPr>
          <p:cNvPr id="22" name="TextBox 21">
            <a:extLst>
              <a:ext uri="{FF2B5EF4-FFF2-40B4-BE49-F238E27FC236}">
                <a16:creationId xmlns:a16="http://schemas.microsoft.com/office/drawing/2014/main" id="{F26AEB08-B9F5-4781-9B2A-E6093C00495B}"/>
              </a:ext>
            </a:extLst>
          </p:cNvPr>
          <p:cNvSpPr txBox="1"/>
          <p:nvPr/>
        </p:nvSpPr>
        <p:spPr>
          <a:xfrm>
            <a:off x="288521" y="4882924"/>
            <a:ext cx="8581043" cy="646331"/>
          </a:xfrm>
          <a:prstGeom prst="rect">
            <a:avLst/>
          </a:prstGeom>
          <a:noFill/>
        </p:spPr>
        <p:txBody>
          <a:bodyPr wrap="square" rtlCol="0">
            <a:spAutoFit/>
          </a:bodyPr>
          <a:lstStyle/>
          <a:p>
            <a:pPr algn="just"/>
            <a:r>
              <a:rPr lang="it-IT" dirty="0">
                <a:latin typeface="Arial" panose="020B0604020202020204" pitchFamily="34" charset="0"/>
                <a:cs typeface="Arial" panose="020B0604020202020204" pitchFamily="34" charset="0"/>
              </a:rPr>
              <a:t>In this condition the system responds in a similar way: we’ve found no significant variation in queue time, utilization, residence time and throughput. Anyway...</a:t>
            </a:r>
          </a:p>
        </p:txBody>
      </p:sp>
    </p:spTree>
    <p:extLst>
      <p:ext uri="{BB962C8B-B14F-4D97-AF65-F5344CB8AC3E}">
        <p14:creationId xmlns:p14="http://schemas.microsoft.com/office/powerpoint/2010/main" val="3426575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Simulation(6)</a:t>
            </a:r>
          </a:p>
        </p:txBody>
      </p:sp>
      <p:sp>
        <p:nvSpPr>
          <p:cNvPr id="9" name="TextBox 8">
            <a:extLst>
              <a:ext uri="{FF2B5EF4-FFF2-40B4-BE49-F238E27FC236}">
                <a16:creationId xmlns:a16="http://schemas.microsoft.com/office/drawing/2014/main" id="{581EBFAD-53A6-484D-A9AA-FEFA4215AB38}"/>
              </a:ext>
            </a:extLst>
          </p:cNvPr>
          <p:cNvSpPr txBox="1"/>
          <p:nvPr/>
        </p:nvSpPr>
        <p:spPr>
          <a:xfrm>
            <a:off x="4886214" y="2811600"/>
            <a:ext cx="3717564" cy="2308324"/>
          </a:xfrm>
          <a:prstGeom prst="rect">
            <a:avLst/>
          </a:prstGeom>
          <a:noFill/>
        </p:spPr>
        <p:txBody>
          <a:bodyPr wrap="square" rtlCol="0">
            <a:spAutoFit/>
          </a:bodyPr>
          <a:lstStyle/>
          <a:p>
            <a:r>
              <a:rPr lang="it-IT" dirty="0">
                <a:latin typeface="Arial" panose="020B0604020202020204" pitchFamily="34" charset="0"/>
                <a:cs typeface="Arial" panose="020B0604020202020204" pitchFamily="34" charset="0"/>
              </a:rPr>
              <a:t>... The </a:t>
            </a:r>
            <a:r>
              <a:rPr lang="it-IT" b="1" dirty="0">
                <a:latin typeface="Arial" panose="020B0604020202020204" pitchFamily="34" charset="0"/>
                <a:cs typeface="Arial" panose="020B0604020202020204" pitchFamily="34" charset="0"/>
              </a:rPr>
              <a:t>drop rate </a:t>
            </a:r>
            <a:r>
              <a:rPr lang="it-IT" dirty="0">
                <a:latin typeface="Arial" panose="020B0604020202020204" pitchFamily="34" charset="0"/>
                <a:cs typeface="Arial" panose="020B0604020202020204" pitchFamily="34" charset="0"/>
              </a:rPr>
              <a:t>increases dramatically up to </a:t>
            </a:r>
            <a:r>
              <a:rPr lang="it-IT" b="1" dirty="0">
                <a:latin typeface="Arial" panose="020B0604020202020204" pitchFamily="34" charset="0"/>
                <a:cs typeface="Arial" panose="020B0604020202020204" pitchFamily="34" charset="0"/>
              </a:rPr>
              <a:t>19.48 req/ms </a:t>
            </a:r>
            <a:r>
              <a:rPr lang="it-IT" dirty="0">
                <a:latin typeface="Arial" panose="020B0604020202020204" pitchFamily="34" charset="0"/>
                <a:cs typeface="Arial" panose="020B0604020202020204" pitchFamily="34" charset="0"/>
              </a:rPr>
              <a:t>from 1.412 req/ms of the standard model.</a:t>
            </a:r>
          </a:p>
          <a:p>
            <a:endParaRPr lang="it-IT" dirty="0">
              <a:latin typeface="Arial" panose="020B0604020202020204" pitchFamily="34" charset="0"/>
              <a:cs typeface="Arial" panose="020B0604020202020204" pitchFamily="34" charset="0"/>
            </a:endParaRPr>
          </a:p>
          <a:p>
            <a:r>
              <a:rPr lang="it-IT" dirty="0">
                <a:latin typeface="Arial" panose="020B0604020202020204" pitchFamily="34" charset="0"/>
                <a:cs typeface="Arial" panose="020B0604020202020204" pitchFamily="34" charset="0"/>
              </a:rPr>
              <a:t>Class 1 drop rate = 0.117 req/ms</a:t>
            </a:r>
          </a:p>
          <a:p>
            <a:endParaRPr lang="it-IT" dirty="0">
              <a:latin typeface="Arial" panose="020B0604020202020204" pitchFamily="34" charset="0"/>
              <a:cs typeface="Arial" panose="020B0604020202020204" pitchFamily="34" charset="0"/>
            </a:endParaRPr>
          </a:p>
          <a:p>
            <a:r>
              <a:rPr lang="it-IT" dirty="0">
                <a:latin typeface="Arial" panose="020B0604020202020204" pitchFamily="34" charset="0"/>
                <a:cs typeface="Arial" panose="020B0604020202020204" pitchFamily="34" charset="0"/>
              </a:rPr>
              <a:t>Class 2 drop rate = 19.429 req/ms</a:t>
            </a:r>
          </a:p>
        </p:txBody>
      </p:sp>
      <p:pic>
        <p:nvPicPr>
          <p:cNvPr id="4" name="Picture 3" descr="A screenshot of a social media post&#10;&#10;Description automatically generated">
            <a:extLst>
              <a:ext uri="{FF2B5EF4-FFF2-40B4-BE49-F238E27FC236}">
                <a16:creationId xmlns:a16="http://schemas.microsoft.com/office/drawing/2014/main" id="{79EB2FBF-97E6-4159-8588-8E8D713D4EE7}"/>
              </a:ext>
            </a:extLst>
          </p:cNvPr>
          <p:cNvPicPr>
            <a:picLocks noChangeAspect="1"/>
          </p:cNvPicPr>
          <p:nvPr/>
        </p:nvPicPr>
        <p:blipFill>
          <a:blip r:embed="rId2"/>
          <a:stretch>
            <a:fillRect/>
          </a:stretch>
        </p:blipFill>
        <p:spPr>
          <a:xfrm>
            <a:off x="685052" y="3635562"/>
            <a:ext cx="3742116" cy="2340716"/>
          </a:xfrm>
          <a:prstGeom prst="rect">
            <a:avLst/>
          </a:prstGeom>
        </p:spPr>
      </p:pic>
      <p:pic>
        <p:nvPicPr>
          <p:cNvPr id="7" name="Picture 6" descr="A screenshot of a cell phone&#10;&#10;Description automatically generated">
            <a:extLst>
              <a:ext uri="{FF2B5EF4-FFF2-40B4-BE49-F238E27FC236}">
                <a16:creationId xmlns:a16="http://schemas.microsoft.com/office/drawing/2014/main" id="{6503082B-D2A3-406B-91B7-5C4C41527FF2}"/>
              </a:ext>
            </a:extLst>
          </p:cNvPr>
          <p:cNvPicPr>
            <a:picLocks noChangeAspect="1"/>
          </p:cNvPicPr>
          <p:nvPr/>
        </p:nvPicPr>
        <p:blipFill>
          <a:blip r:embed="rId3"/>
          <a:stretch>
            <a:fillRect/>
          </a:stretch>
        </p:blipFill>
        <p:spPr>
          <a:xfrm>
            <a:off x="685053" y="1294846"/>
            <a:ext cx="3742115" cy="2340716"/>
          </a:xfrm>
          <a:prstGeom prst="rect">
            <a:avLst/>
          </a:prstGeom>
        </p:spPr>
      </p:pic>
    </p:spTree>
    <p:extLst>
      <p:ext uri="{BB962C8B-B14F-4D97-AF65-F5344CB8AC3E}">
        <p14:creationId xmlns:p14="http://schemas.microsoft.com/office/powerpoint/2010/main" val="191382660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What-If Simulation (Arrival rates 1)</a:t>
            </a:r>
          </a:p>
        </p:txBody>
      </p:sp>
      <p:pic>
        <p:nvPicPr>
          <p:cNvPr id="10" name="Picture 9">
            <a:extLst>
              <a:ext uri="{FF2B5EF4-FFF2-40B4-BE49-F238E27FC236}">
                <a16:creationId xmlns:a16="http://schemas.microsoft.com/office/drawing/2014/main" id="{22FB14D7-EAA0-4D2B-82D2-B6A35C1849EE}"/>
              </a:ext>
            </a:extLst>
          </p:cNvPr>
          <p:cNvPicPr>
            <a:picLocks noChangeAspect="1"/>
          </p:cNvPicPr>
          <p:nvPr/>
        </p:nvPicPr>
        <p:blipFill>
          <a:blip r:embed="rId2"/>
          <a:stretch>
            <a:fillRect/>
          </a:stretch>
        </p:blipFill>
        <p:spPr>
          <a:xfrm>
            <a:off x="288521" y="1996454"/>
            <a:ext cx="2952832" cy="1933896"/>
          </a:xfrm>
          <a:prstGeom prst="rect">
            <a:avLst/>
          </a:prstGeom>
        </p:spPr>
      </p:pic>
      <p:pic>
        <p:nvPicPr>
          <p:cNvPr id="12" name="Picture 11">
            <a:extLst>
              <a:ext uri="{FF2B5EF4-FFF2-40B4-BE49-F238E27FC236}">
                <a16:creationId xmlns:a16="http://schemas.microsoft.com/office/drawing/2014/main" id="{2A013581-E7E6-4BB3-B65E-1E72FDCF7A2F}"/>
              </a:ext>
            </a:extLst>
          </p:cNvPr>
          <p:cNvPicPr>
            <a:picLocks noChangeAspect="1"/>
          </p:cNvPicPr>
          <p:nvPr/>
        </p:nvPicPr>
        <p:blipFill>
          <a:blip r:embed="rId3"/>
          <a:stretch>
            <a:fillRect/>
          </a:stretch>
        </p:blipFill>
        <p:spPr>
          <a:xfrm>
            <a:off x="5902647" y="2010500"/>
            <a:ext cx="2952832" cy="1933896"/>
          </a:xfrm>
          <a:prstGeom prst="rect">
            <a:avLst/>
          </a:prstGeom>
        </p:spPr>
      </p:pic>
      <p:pic>
        <p:nvPicPr>
          <p:cNvPr id="14" name="Picture 13">
            <a:extLst>
              <a:ext uri="{FF2B5EF4-FFF2-40B4-BE49-F238E27FC236}">
                <a16:creationId xmlns:a16="http://schemas.microsoft.com/office/drawing/2014/main" id="{2AFEE392-DF1B-411C-BED3-9CA664E36C16}"/>
              </a:ext>
            </a:extLst>
          </p:cNvPr>
          <p:cNvPicPr>
            <a:picLocks noChangeAspect="1"/>
          </p:cNvPicPr>
          <p:nvPr/>
        </p:nvPicPr>
        <p:blipFill>
          <a:blip r:embed="rId4"/>
          <a:stretch>
            <a:fillRect/>
          </a:stretch>
        </p:blipFill>
        <p:spPr>
          <a:xfrm>
            <a:off x="3095584" y="4047396"/>
            <a:ext cx="2952832" cy="1933896"/>
          </a:xfrm>
          <a:prstGeom prst="rect">
            <a:avLst/>
          </a:prstGeom>
        </p:spPr>
      </p:pic>
      <p:sp>
        <p:nvSpPr>
          <p:cNvPr id="15" name="TextBox 14">
            <a:extLst>
              <a:ext uri="{FF2B5EF4-FFF2-40B4-BE49-F238E27FC236}">
                <a16:creationId xmlns:a16="http://schemas.microsoft.com/office/drawing/2014/main" id="{843741E4-F64A-4187-99F2-F7DD8B75E1C3}"/>
              </a:ext>
            </a:extLst>
          </p:cNvPr>
          <p:cNvSpPr txBox="1"/>
          <p:nvPr/>
        </p:nvSpPr>
        <p:spPr>
          <a:xfrm>
            <a:off x="1868558" y="1276489"/>
            <a:ext cx="5035826" cy="646331"/>
          </a:xfrm>
          <a:prstGeom prst="rect">
            <a:avLst/>
          </a:prstGeom>
          <a:noFill/>
        </p:spPr>
        <p:txBody>
          <a:bodyPr wrap="square" rtlCol="0">
            <a:spAutoFit/>
          </a:bodyPr>
          <a:lstStyle/>
          <a:p>
            <a:pPr algn="ctr"/>
            <a:r>
              <a:rPr lang="it-IT" dirty="0">
                <a:latin typeface="Arial" panose="020B0604020202020204" pitchFamily="34" charset="0"/>
                <a:cs typeface="Arial" panose="020B0604020202020204" pitchFamily="34" charset="0"/>
              </a:rPr>
              <a:t>Passengers open model arrival rates is incremented from </a:t>
            </a:r>
            <a:r>
              <a:rPr lang="it-IT" b="1" dirty="0">
                <a:latin typeface="Arial" panose="020B0604020202020204" pitchFamily="34" charset="0"/>
                <a:cs typeface="Arial" panose="020B0604020202020204" pitchFamily="34" charset="0"/>
              </a:rPr>
              <a:t>100% to 300% </a:t>
            </a:r>
            <a:r>
              <a:rPr lang="it-IT" dirty="0">
                <a:latin typeface="Arial" panose="020B0604020202020204" pitchFamily="34" charset="0"/>
                <a:cs typeface="Arial" panose="020B0604020202020204" pitchFamily="34" charset="0"/>
              </a:rPr>
              <a:t>in 10 steps</a:t>
            </a:r>
          </a:p>
        </p:txBody>
      </p:sp>
    </p:spTree>
    <p:extLst>
      <p:ext uri="{BB962C8B-B14F-4D97-AF65-F5344CB8AC3E}">
        <p14:creationId xmlns:p14="http://schemas.microsoft.com/office/powerpoint/2010/main" val="73433239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DBA974-5BB4-43AE-8D32-2831EF187236}"/>
              </a:ext>
            </a:extLst>
          </p:cNvPr>
          <p:cNvSpPr>
            <a:spLocks noGrp="1"/>
          </p:cNvSpPr>
          <p:nvPr>
            <p:ph type="title"/>
          </p:nvPr>
        </p:nvSpPr>
        <p:spPr/>
        <p:txBody>
          <a:bodyPr/>
          <a:lstStyle/>
          <a:p>
            <a:r>
              <a:rPr lang="it-IT" dirty="0"/>
              <a:t>What-If Simulation (Arrival rates 2)</a:t>
            </a:r>
          </a:p>
        </p:txBody>
      </p:sp>
      <p:pic>
        <p:nvPicPr>
          <p:cNvPr id="4" name="Picture 3">
            <a:extLst>
              <a:ext uri="{FF2B5EF4-FFF2-40B4-BE49-F238E27FC236}">
                <a16:creationId xmlns:a16="http://schemas.microsoft.com/office/drawing/2014/main" id="{24D2DCF2-1C94-4A69-8573-4FCB6AEFAC88}"/>
              </a:ext>
            </a:extLst>
          </p:cNvPr>
          <p:cNvPicPr>
            <a:picLocks noChangeAspect="1"/>
          </p:cNvPicPr>
          <p:nvPr/>
        </p:nvPicPr>
        <p:blipFill>
          <a:blip r:embed="rId2"/>
          <a:stretch>
            <a:fillRect/>
          </a:stretch>
        </p:blipFill>
        <p:spPr>
          <a:xfrm>
            <a:off x="552449" y="1271854"/>
            <a:ext cx="3738923" cy="2438755"/>
          </a:xfrm>
          <a:prstGeom prst="rect">
            <a:avLst/>
          </a:prstGeom>
        </p:spPr>
      </p:pic>
      <p:pic>
        <p:nvPicPr>
          <p:cNvPr id="5" name="Picture 4">
            <a:extLst>
              <a:ext uri="{FF2B5EF4-FFF2-40B4-BE49-F238E27FC236}">
                <a16:creationId xmlns:a16="http://schemas.microsoft.com/office/drawing/2014/main" id="{395FBA9A-6685-4A7D-9EDC-5A5170B8DA1F}"/>
              </a:ext>
            </a:extLst>
          </p:cNvPr>
          <p:cNvPicPr>
            <a:picLocks noChangeAspect="1"/>
          </p:cNvPicPr>
          <p:nvPr/>
        </p:nvPicPr>
        <p:blipFill>
          <a:blip r:embed="rId3"/>
          <a:stretch>
            <a:fillRect/>
          </a:stretch>
        </p:blipFill>
        <p:spPr>
          <a:xfrm>
            <a:off x="552450" y="3695051"/>
            <a:ext cx="3738923" cy="2438755"/>
          </a:xfrm>
          <a:prstGeom prst="rect">
            <a:avLst/>
          </a:prstGeom>
        </p:spPr>
      </p:pic>
      <p:sp>
        <p:nvSpPr>
          <p:cNvPr id="8" name="TextBox 7">
            <a:extLst>
              <a:ext uri="{FF2B5EF4-FFF2-40B4-BE49-F238E27FC236}">
                <a16:creationId xmlns:a16="http://schemas.microsoft.com/office/drawing/2014/main" id="{2E3B4434-995C-4B59-89E0-24BC8FA9A33A}"/>
              </a:ext>
            </a:extLst>
          </p:cNvPr>
          <p:cNvSpPr txBox="1"/>
          <p:nvPr/>
        </p:nvSpPr>
        <p:spPr>
          <a:xfrm>
            <a:off x="5463540" y="1485900"/>
            <a:ext cx="3128010" cy="4524315"/>
          </a:xfrm>
          <a:prstGeom prst="rect">
            <a:avLst/>
          </a:prstGeom>
          <a:noFill/>
        </p:spPr>
        <p:txBody>
          <a:bodyPr wrap="square" rtlCol="0">
            <a:spAutoFit/>
          </a:bodyPr>
          <a:lstStyle/>
          <a:p>
            <a:pPr algn="just"/>
            <a:r>
              <a:rPr lang="it-IT" dirty="0">
                <a:latin typeface="Arial" panose="020B0604020202020204" pitchFamily="34" charset="0"/>
                <a:cs typeface="Arial" panose="020B0604020202020204" pitchFamily="34" charset="0"/>
              </a:rPr>
              <a:t>Results:</a:t>
            </a:r>
          </a:p>
          <a:p>
            <a:pPr marL="285750" indent="-285750" algn="just">
              <a:buFont typeface="Arial" panose="020B0604020202020204" pitchFamily="34" charset="0"/>
              <a:buChar char="•"/>
            </a:pPr>
            <a:endParaRPr lang="it-IT"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it-IT" dirty="0">
                <a:latin typeface="Arial" panose="020B0604020202020204" pitchFamily="34" charset="0"/>
                <a:cs typeface="Arial" panose="020B0604020202020204" pitchFamily="34" charset="0"/>
              </a:rPr>
              <a:t>Utilization is </a:t>
            </a:r>
            <a:r>
              <a:rPr lang="it-IT" b="1" dirty="0">
                <a:latin typeface="Arial" panose="020B0604020202020204" pitchFamily="34" charset="0"/>
                <a:cs typeface="Arial" panose="020B0604020202020204" pitchFamily="34" charset="0"/>
              </a:rPr>
              <a:t>constant</a:t>
            </a:r>
          </a:p>
          <a:p>
            <a:pPr algn="just"/>
            <a:endParaRPr lang="it-IT"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it-IT" dirty="0">
                <a:latin typeface="Arial" panose="020B0604020202020204" pitchFamily="34" charset="0"/>
                <a:cs typeface="Arial" panose="020B0604020202020204" pitchFamily="34" charset="0"/>
              </a:rPr>
              <a:t>System response time = </a:t>
            </a:r>
            <a:r>
              <a:rPr lang="it-IT" b="1" dirty="0">
                <a:latin typeface="Arial" panose="020B0604020202020204" pitchFamily="34" charset="0"/>
                <a:cs typeface="Arial" panose="020B0604020202020204" pitchFamily="34" charset="0"/>
              </a:rPr>
              <a:t>-8.69%</a:t>
            </a:r>
            <a:r>
              <a:rPr lang="it-IT" dirty="0">
                <a:latin typeface="Arial" panose="020B0604020202020204" pitchFamily="34" charset="0"/>
                <a:cs typeface="Arial" panose="020B0604020202020204" pitchFamily="34" charset="0"/>
              </a:rPr>
              <a:t> (from 46 ms to 42 ms)</a:t>
            </a:r>
          </a:p>
          <a:p>
            <a:pPr algn="just"/>
            <a:endParaRPr lang="it-IT"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it-IT" dirty="0">
                <a:latin typeface="Arial" panose="020B0604020202020204" pitchFamily="34" charset="0"/>
                <a:cs typeface="Arial" panose="020B0604020202020204" pitchFamily="34" charset="0"/>
              </a:rPr>
              <a:t>Throughput = </a:t>
            </a:r>
            <a:r>
              <a:rPr lang="it-IT" b="1" dirty="0">
                <a:latin typeface="Arial" panose="020B0604020202020204" pitchFamily="34" charset="0"/>
                <a:cs typeface="Arial" panose="020B0604020202020204" pitchFamily="34" charset="0"/>
              </a:rPr>
              <a:t>+14.18% </a:t>
            </a:r>
            <a:r>
              <a:rPr lang="it-IT" dirty="0">
                <a:latin typeface="Arial" panose="020B0604020202020204" pitchFamily="34" charset="0"/>
                <a:cs typeface="Arial" panose="020B0604020202020204" pitchFamily="34" charset="0"/>
              </a:rPr>
              <a:t>(from ~6.05 to ~7.05 [req/ms])</a:t>
            </a:r>
          </a:p>
          <a:p>
            <a:pPr algn="just"/>
            <a:endParaRPr lang="it-IT"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it-IT" dirty="0">
                <a:latin typeface="Arial" panose="020B0604020202020204" pitchFamily="34" charset="0"/>
                <a:cs typeface="Arial" panose="020B0604020202020204" pitchFamily="34" charset="0"/>
              </a:rPr>
              <a:t>Queue Time = </a:t>
            </a:r>
            <a:r>
              <a:rPr lang="it-IT" b="1" dirty="0">
                <a:latin typeface="Arial" panose="020B0604020202020204" pitchFamily="34" charset="0"/>
                <a:cs typeface="Arial" panose="020B0604020202020204" pitchFamily="34" charset="0"/>
              </a:rPr>
              <a:t>+0.26%</a:t>
            </a:r>
          </a:p>
          <a:p>
            <a:pPr algn="just"/>
            <a:endParaRPr lang="it-IT"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it-IT" dirty="0">
                <a:latin typeface="Arial" panose="020B0604020202020204" pitchFamily="34" charset="0"/>
                <a:cs typeface="Arial" panose="020B0604020202020204" pitchFamily="34" charset="0"/>
              </a:rPr>
              <a:t>Residence Time ~= </a:t>
            </a:r>
            <a:r>
              <a:rPr lang="it-IT" b="1" dirty="0">
                <a:latin typeface="Arial" panose="020B0604020202020204" pitchFamily="34" charset="0"/>
                <a:cs typeface="Arial" panose="020B0604020202020204" pitchFamily="34" charset="0"/>
              </a:rPr>
              <a:t>constant</a:t>
            </a:r>
          </a:p>
        </p:txBody>
      </p:sp>
    </p:spTree>
    <p:extLst>
      <p:ext uri="{BB962C8B-B14F-4D97-AF65-F5344CB8AC3E}">
        <p14:creationId xmlns:p14="http://schemas.microsoft.com/office/powerpoint/2010/main" val="236051698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DBA974-5BB4-43AE-8D32-2831EF187236}"/>
              </a:ext>
            </a:extLst>
          </p:cNvPr>
          <p:cNvSpPr>
            <a:spLocks noGrp="1"/>
          </p:cNvSpPr>
          <p:nvPr>
            <p:ph type="title"/>
          </p:nvPr>
        </p:nvSpPr>
        <p:spPr/>
        <p:txBody>
          <a:bodyPr/>
          <a:lstStyle/>
          <a:p>
            <a:r>
              <a:rPr lang="it-IT" dirty="0"/>
              <a:t>What-If Simulation (Service time AP)</a:t>
            </a:r>
          </a:p>
        </p:txBody>
      </p:sp>
      <p:pic>
        <p:nvPicPr>
          <p:cNvPr id="4" name="Picture 3">
            <a:extLst>
              <a:ext uri="{FF2B5EF4-FFF2-40B4-BE49-F238E27FC236}">
                <a16:creationId xmlns:a16="http://schemas.microsoft.com/office/drawing/2014/main" id="{A3FD1669-5E60-409A-B000-D91E1FE3C98B}"/>
              </a:ext>
            </a:extLst>
          </p:cNvPr>
          <p:cNvPicPr>
            <a:picLocks noChangeAspect="1"/>
          </p:cNvPicPr>
          <p:nvPr/>
        </p:nvPicPr>
        <p:blipFill>
          <a:blip r:embed="rId2"/>
          <a:stretch>
            <a:fillRect/>
          </a:stretch>
        </p:blipFill>
        <p:spPr>
          <a:xfrm>
            <a:off x="5522088" y="1360142"/>
            <a:ext cx="3333391" cy="2296143"/>
          </a:xfrm>
          <a:prstGeom prst="rect">
            <a:avLst/>
          </a:prstGeom>
        </p:spPr>
      </p:pic>
      <p:pic>
        <p:nvPicPr>
          <p:cNvPr id="6" name="Picture 5">
            <a:extLst>
              <a:ext uri="{FF2B5EF4-FFF2-40B4-BE49-F238E27FC236}">
                <a16:creationId xmlns:a16="http://schemas.microsoft.com/office/drawing/2014/main" id="{0C0D06EB-9757-433E-8E6D-FF6DBC2E6498}"/>
              </a:ext>
            </a:extLst>
          </p:cNvPr>
          <p:cNvPicPr>
            <a:picLocks noChangeAspect="1"/>
          </p:cNvPicPr>
          <p:nvPr/>
        </p:nvPicPr>
        <p:blipFill>
          <a:blip r:embed="rId3"/>
          <a:stretch>
            <a:fillRect/>
          </a:stretch>
        </p:blipFill>
        <p:spPr>
          <a:xfrm>
            <a:off x="288521" y="1360142"/>
            <a:ext cx="3333391" cy="2296143"/>
          </a:xfrm>
          <a:prstGeom prst="rect">
            <a:avLst/>
          </a:prstGeom>
        </p:spPr>
      </p:pic>
      <p:pic>
        <p:nvPicPr>
          <p:cNvPr id="12" name="Picture 11">
            <a:extLst>
              <a:ext uri="{FF2B5EF4-FFF2-40B4-BE49-F238E27FC236}">
                <a16:creationId xmlns:a16="http://schemas.microsoft.com/office/drawing/2014/main" id="{856D1A51-EE80-4831-8AB3-3C9FBE9EF5FD}"/>
              </a:ext>
            </a:extLst>
          </p:cNvPr>
          <p:cNvPicPr>
            <a:picLocks noChangeAspect="1"/>
          </p:cNvPicPr>
          <p:nvPr/>
        </p:nvPicPr>
        <p:blipFill>
          <a:blip r:embed="rId4"/>
          <a:stretch>
            <a:fillRect/>
          </a:stretch>
        </p:blipFill>
        <p:spPr>
          <a:xfrm>
            <a:off x="2853657" y="3806022"/>
            <a:ext cx="3333391" cy="2296143"/>
          </a:xfrm>
          <a:prstGeom prst="rect">
            <a:avLst/>
          </a:prstGeom>
        </p:spPr>
      </p:pic>
    </p:spTree>
    <p:extLst>
      <p:ext uri="{BB962C8B-B14F-4D97-AF65-F5344CB8AC3E}">
        <p14:creationId xmlns:p14="http://schemas.microsoft.com/office/powerpoint/2010/main" val="388758363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6A53B-EF69-473D-B5DB-D499CBC4EE5A}"/>
              </a:ext>
            </a:extLst>
          </p:cNvPr>
          <p:cNvSpPr>
            <a:spLocks noGrp="1"/>
          </p:cNvSpPr>
          <p:nvPr>
            <p:ph type="title"/>
          </p:nvPr>
        </p:nvSpPr>
        <p:spPr/>
        <p:txBody>
          <a:bodyPr/>
          <a:lstStyle/>
          <a:p>
            <a:r>
              <a:rPr lang="it-IT" dirty="0"/>
              <a:t>What-If Simulation (Service time AP)</a:t>
            </a:r>
          </a:p>
        </p:txBody>
      </p:sp>
      <p:pic>
        <p:nvPicPr>
          <p:cNvPr id="4" name="Picture 3">
            <a:extLst>
              <a:ext uri="{FF2B5EF4-FFF2-40B4-BE49-F238E27FC236}">
                <a16:creationId xmlns:a16="http://schemas.microsoft.com/office/drawing/2014/main" id="{F21169C1-F989-4546-93C1-75EB79C32A3C}"/>
              </a:ext>
            </a:extLst>
          </p:cNvPr>
          <p:cNvPicPr>
            <a:picLocks noChangeAspect="1"/>
          </p:cNvPicPr>
          <p:nvPr/>
        </p:nvPicPr>
        <p:blipFill>
          <a:blip r:embed="rId2"/>
          <a:stretch>
            <a:fillRect/>
          </a:stretch>
        </p:blipFill>
        <p:spPr>
          <a:xfrm>
            <a:off x="1192694" y="1494396"/>
            <a:ext cx="3379304" cy="2173142"/>
          </a:xfrm>
          <a:prstGeom prst="rect">
            <a:avLst/>
          </a:prstGeom>
        </p:spPr>
      </p:pic>
      <p:pic>
        <p:nvPicPr>
          <p:cNvPr id="5" name="Picture 4">
            <a:extLst>
              <a:ext uri="{FF2B5EF4-FFF2-40B4-BE49-F238E27FC236}">
                <a16:creationId xmlns:a16="http://schemas.microsoft.com/office/drawing/2014/main" id="{A8F5F31C-B656-4636-9109-D6F97DF9EFDC}"/>
              </a:ext>
            </a:extLst>
          </p:cNvPr>
          <p:cNvPicPr>
            <a:picLocks noChangeAspect="1"/>
          </p:cNvPicPr>
          <p:nvPr/>
        </p:nvPicPr>
        <p:blipFill>
          <a:blip r:embed="rId3"/>
          <a:stretch>
            <a:fillRect/>
          </a:stretch>
        </p:blipFill>
        <p:spPr>
          <a:xfrm>
            <a:off x="1192694" y="3808210"/>
            <a:ext cx="3379305" cy="2196037"/>
          </a:xfrm>
          <a:prstGeom prst="rect">
            <a:avLst/>
          </a:prstGeom>
        </p:spPr>
      </p:pic>
      <p:sp>
        <p:nvSpPr>
          <p:cNvPr id="6" name="TextBox 5">
            <a:extLst>
              <a:ext uri="{FF2B5EF4-FFF2-40B4-BE49-F238E27FC236}">
                <a16:creationId xmlns:a16="http://schemas.microsoft.com/office/drawing/2014/main" id="{774C2CAB-9054-4F5C-9AEB-D9C743DBA9E3}"/>
              </a:ext>
            </a:extLst>
          </p:cNvPr>
          <p:cNvSpPr txBox="1"/>
          <p:nvPr/>
        </p:nvSpPr>
        <p:spPr>
          <a:xfrm>
            <a:off x="5528021" y="1651602"/>
            <a:ext cx="3251200" cy="4031873"/>
          </a:xfrm>
          <a:prstGeom prst="rect">
            <a:avLst/>
          </a:prstGeom>
          <a:noFill/>
        </p:spPr>
        <p:txBody>
          <a:bodyPr wrap="square" rtlCol="0">
            <a:spAutoFit/>
          </a:bodyPr>
          <a:lstStyle/>
          <a:p>
            <a:pPr algn="just"/>
            <a:r>
              <a:rPr lang="it-IT" sz="1600" dirty="0">
                <a:latin typeface="Arial" panose="020B0604020202020204" pitchFamily="34" charset="0"/>
                <a:cs typeface="Arial" panose="020B0604020202020204" pitchFamily="34" charset="0"/>
              </a:rPr>
              <a:t>The </a:t>
            </a:r>
            <a:r>
              <a:rPr lang="it-IT" sz="1600" u="sng" dirty="0">
                <a:latin typeface="Arial" panose="020B0604020202020204" pitchFamily="34" charset="0"/>
                <a:cs typeface="Arial" panose="020B0604020202020204" pitchFamily="34" charset="0"/>
              </a:rPr>
              <a:t>AP</a:t>
            </a:r>
            <a:r>
              <a:rPr lang="it-IT" sz="1600" dirty="0">
                <a:latin typeface="Arial" panose="020B0604020202020204" pitchFamily="34" charset="0"/>
                <a:cs typeface="Arial" panose="020B0604020202020204" pitchFamily="34" charset="0"/>
              </a:rPr>
              <a:t> is the </a:t>
            </a:r>
            <a:r>
              <a:rPr lang="it-IT" sz="1600" b="1" dirty="0">
                <a:latin typeface="Arial" panose="020B0604020202020204" pitchFamily="34" charset="0"/>
                <a:cs typeface="Arial" panose="020B0604020202020204" pitchFamily="34" charset="0"/>
              </a:rPr>
              <a:t>bottleneck</a:t>
            </a:r>
            <a:r>
              <a:rPr lang="it-IT" sz="1600" dirty="0">
                <a:latin typeface="Arial" panose="020B0604020202020204" pitchFamily="34" charset="0"/>
                <a:cs typeface="Arial" panose="020B0604020202020204" pitchFamily="34" charset="0"/>
              </a:rPr>
              <a:t> thus we decide to Improve the performances </a:t>
            </a:r>
            <a:r>
              <a:rPr lang="it-IT" sz="1600" b="1" dirty="0">
                <a:latin typeface="Arial" panose="020B0604020202020204" pitchFamily="34" charset="0"/>
                <a:cs typeface="Arial" panose="020B0604020202020204" pitchFamily="34" charset="0"/>
              </a:rPr>
              <a:t>reducing the service time up to 10% </a:t>
            </a:r>
            <a:r>
              <a:rPr lang="it-IT" sz="1600" dirty="0">
                <a:latin typeface="Arial" panose="020B0604020202020204" pitchFamily="34" charset="0"/>
                <a:cs typeface="Arial" panose="020B0604020202020204" pitchFamily="34" charset="0"/>
              </a:rPr>
              <a:t>of its original value for the open classes. As we can see, the </a:t>
            </a:r>
            <a:r>
              <a:rPr lang="it-IT" sz="1600" b="1" dirty="0">
                <a:latin typeface="Arial" panose="020B0604020202020204" pitchFamily="34" charset="0"/>
                <a:cs typeface="Arial" panose="020B0604020202020204" pitchFamily="34" charset="0"/>
              </a:rPr>
              <a:t>Queueing</a:t>
            </a:r>
            <a:r>
              <a:rPr lang="it-IT" sz="1600" dirty="0">
                <a:latin typeface="Arial" panose="020B0604020202020204" pitchFamily="34" charset="0"/>
                <a:cs typeface="Arial" panose="020B0604020202020204" pitchFamily="34" charset="0"/>
              </a:rPr>
              <a:t> time, </a:t>
            </a:r>
            <a:r>
              <a:rPr lang="it-IT" sz="1600" b="1" dirty="0">
                <a:latin typeface="Arial" panose="020B0604020202020204" pitchFamily="34" charset="0"/>
                <a:cs typeface="Arial" panose="020B0604020202020204" pitchFamily="34" charset="0"/>
              </a:rPr>
              <a:t>Utilization</a:t>
            </a:r>
            <a:r>
              <a:rPr lang="it-IT" sz="1600" dirty="0">
                <a:latin typeface="Arial" panose="020B0604020202020204" pitchFamily="34" charset="0"/>
                <a:cs typeface="Arial" panose="020B0604020202020204" pitchFamily="34" charset="0"/>
              </a:rPr>
              <a:t> and </a:t>
            </a:r>
            <a:r>
              <a:rPr lang="it-IT" sz="1600" b="1" dirty="0">
                <a:latin typeface="Arial" panose="020B0604020202020204" pitchFamily="34" charset="0"/>
                <a:cs typeface="Arial" panose="020B0604020202020204" pitchFamily="34" charset="0"/>
              </a:rPr>
              <a:t>Residence</a:t>
            </a:r>
            <a:r>
              <a:rPr lang="it-IT" sz="1600" dirty="0">
                <a:latin typeface="Arial" panose="020B0604020202020204" pitchFamily="34" charset="0"/>
                <a:cs typeface="Arial" panose="020B0604020202020204" pitchFamily="34" charset="0"/>
              </a:rPr>
              <a:t> time of the AP drops as expected. While the System response time raises and throughput decreases. At this point, there is a new bottleneck that is the </a:t>
            </a:r>
            <a:r>
              <a:rPr lang="it-IT" sz="1600" b="1" dirty="0">
                <a:latin typeface="Arial" panose="020B0604020202020204" pitchFamily="34" charset="0"/>
                <a:cs typeface="Arial" panose="020B0604020202020204" pitchFamily="34" charset="0"/>
              </a:rPr>
              <a:t>only 1 </a:t>
            </a:r>
            <a:r>
              <a:rPr lang="it-IT" sz="1600" dirty="0">
                <a:latin typeface="Arial" panose="020B0604020202020204" pitchFamily="34" charset="0"/>
                <a:cs typeface="Arial" panose="020B0604020202020204" pitchFamily="34" charset="0"/>
              </a:rPr>
              <a:t>Railway Server which is no longer capable of handling the extra traffic coming from the AP.</a:t>
            </a:r>
          </a:p>
        </p:txBody>
      </p:sp>
    </p:spTree>
    <p:extLst>
      <p:ext uri="{BB962C8B-B14F-4D97-AF65-F5344CB8AC3E}">
        <p14:creationId xmlns:p14="http://schemas.microsoft.com/office/powerpoint/2010/main" val="357882939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DBA974-5BB4-43AE-8D32-2831EF187236}"/>
              </a:ext>
            </a:extLst>
          </p:cNvPr>
          <p:cNvSpPr>
            <a:spLocks noGrp="1"/>
          </p:cNvSpPr>
          <p:nvPr>
            <p:ph type="title"/>
          </p:nvPr>
        </p:nvSpPr>
        <p:spPr/>
        <p:txBody>
          <a:bodyPr/>
          <a:lstStyle/>
          <a:p>
            <a:r>
              <a:rPr lang="it-IT" dirty="0"/>
              <a:t>What-If Simulation (Service time AP)</a:t>
            </a:r>
          </a:p>
        </p:txBody>
      </p:sp>
      <p:pic>
        <p:nvPicPr>
          <p:cNvPr id="17" name="Picture 16">
            <a:extLst>
              <a:ext uri="{FF2B5EF4-FFF2-40B4-BE49-F238E27FC236}">
                <a16:creationId xmlns:a16="http://schemas.microsoft.com/office/drawing/2014/main" id="{12B442CE-10F6-4C31-AC2A-AE9586C0982C}"/>
              </a:ext>
            </a:extLst>
          </p:cNvPr>
          <p:cNvPicPr>
            <a:picLocks noChangeAspect="1"/>
          </p:cNvPicPr>
          <p:nvPr/>
        </p:nvPicPr>
        <p:blipFill>
          <a:blip r:embed="rId2"/>
          <a:stretch>
            <a:fillRect/>
          </a:stretch>
        </p:blipFill>
        <p:spPr>
          <a:xfrm>
            <a:off x="55600" y="1296516"/>
            <a:ext cx="2692400" cy="1747603"/>
          </a:xfrm>
          <a:prstGeom prst="rect">
            <a:avLst/>
          </a:prstGeom>
        </p:spPr>
      </p:pic>
      <p:pic>
        <p:nvPicPr>
          <p:cNvPr id="19" name="Picture 18">
            <a:extLst>
              <a:ext uri="{FF2B5EF4-FFF2-40B4-BE49-F238E27FC236}">
                <a16:creationId xmlns:a16="http://schemas.microsoft.com/office/drawing/2014/main" id="{6BD03A6E-DC5E-4109-838E-DD197335DBBB}"/>
              </a:ext>
            </a:extLst>
          </p:cNvPr>
          <p:cNvPicPr>
            <a:picLocks noChangeAspect="1"/>
          </p:cNvPicPr>
          <p:nvPr/>
        </p:nvPicPr>
        <p:blipFill>
          <a:blip r:embed="rId3"/>
          <a:stretch>
            <a:fillRect/>
          </a:stretch>
        </p:blipFill>
        <p:spPr>
          <a:xfrm>
            <a:off x="3116382" y="1320934"/>
            <a:ext cx="2692400" cy="1753969"/>
          </a:xfrm>
          <a:prstGeom prst="rect">
            <a:avLst/>
          </a:prstGeom>
        </p:spPr>
      </p:pic>
      <p:pic>
        <p:nvPicPr>
          <p:cNvPr id="21" name="Picture 20">
            <a:extLst>
              <a:ext uri="{FF2B5EF4-FFF2-40B4-BE49-F238E27FC236}">
                <a16:creationId xmlns:a16="http://schemas.microsoft.com/office/drawing/2014/main" id="{CB0C882D-7CBD-4D71-ACC9-F49A190101B5}"/>
              </a:ext>
            </a:extLst>
          </p:cNvPr>
          <p:cNvPicPr>
            <a:picLocks noChangeAspect="1"/>
          </p:cNvPicPr>
          <p:nvPr/>
        </p:nvPicPr>
        <p:blipFill>
          <a:blip r:embed="rId4"/>
          <a:stretch>
            <a:fillRect/>
          </a:stretch>
        </p:blipFill>
        <p:spPr>
          <a:xfrm>
            <a:off x="6177164" y="1296516"/>
            <a:ext cx="2692400" cy="1756627"/>
          </a:xfrm>
          <a:prstGeom prst="rect">
            <a:avLst/>
          </a:prstGeom>
        </p:spPr>
      </p:pic>
      <p:pic>
        <p:nvPicPr>
          <p:cNvPr id="23" name="Picture 22">
            <a:extLst>
              <a:ext uri="{FF2B5EF4-FFF2-40B4-BE49-F238E27FC236}">
                <a16:creationId xmlns:a16="http://schemas.microsoft.com/office/drawing/2014/main" id="{F4944C59-24A0-4595-982C-74FA9415FFC1}"/>
              </a:ext>
            </a:extLst>
          </p:cNvPr>
          <p:cNvPicPr>
            <a:picLocks noChangeAspect="1"/>
          </p:cNvPicPr>
          <p:nvPr/>
        </p:nvPicPr>
        <p:blipFill>
          <a:blip r:embed="rId5"/>
          <a:stretch>
            <a:fillRect/>
          </a:stretch>
        </p:blipFill>
        <p:spPr>
          <a:xfrm>
            <a:off x="4830964" y="3116391"/>
            <a:ext cx="2692400" cy="1751154"/>
          </a:xfrm>
          <a:prstGeom prst="rect">
            <a:avLst/>
          </a:prstGeom>
        </p:spPr>
      </p:pic>
      <p:pic>
        <p:nvPicPr>
          <p:cNvPr id="25" name="Picture 24">
            <a:extLst>
              <a:ext uri="{FF2B5EF4-FFF2-40B4-BE49-F238E27FC236}">
                <a16:creationId xmlns:a16="http://schemas.microsoft.com/office/drawing/2014/main" id="{B6DF2C51-EFBD-4A31-80DD-2220E112AB66}"/>
              </a:ext>
            </a:extLst>
          </p:cNvPr>
          <p:cNvPicPr>
            <a:picLocks noChangeAspect="1"/>
          </p:cNvPicPr>
          <p:nvPr/>
        </p:nvPicPr>
        <p:blipFill>
          <a:blip r:embed="rId6"/>
          <a:stretch>
            <a:fillRect/>
          </a:stretch>
        </p:blipFill>
        <p:spPr>
          <a:xfrm>
            <a:off x="1620636" y="3112316"/>
            <a:ext cx="2692400" cy="1753970"/>
          </a:xfrm>
          <a:prstGeom prst="rect">
            <a:avLst/>
          </a:prstGeom>
        </p:spPr>
      </p:pic>
      <p:sp>
        <p:nvSpPr>
          <p:cNvPr id="26" name="TextBox 25">
            <a:extLst>
              <a:ext uri="{FF2B5EF4-FFF2-40B4-BE49-F238E27FC236}">
                <a16:creationId xmlns:a16="http://schemas.microsoft.com/office/drawing/2014/main" id="{F68A44D9-B364-4DB2-B45F-731E4453DE3A}"/>
              </a:ext>
            </a:extLst>
          </p:cNvPr>
          <p:cNvSpPr txBox="1"/>
          <p:nvPr/>
        </p:nvSpPr>
        <p:spPr>
          <a:xfrm>
            <a:off x="7042" y="4894514"/>
            <a:ext cx="9144000" cy="1077218"/>
          </a:xfrm>
          <a:prstGeom prst="rect">
            <a:avLst/>
          </a:prstGeom>
          <a:noFill/>
        </p:spPr>
        <p:txBody>
          <a:bodyPr wrap="square" rtlCol="0">
            <a:spAutoFit/>
          </a:bodyPr>
          <a:lstStyle/>
          <a:p>
            <a:pPr algn="just"/>
            <a:r>
              <a:rPr lang="it-IT" sz="1600" dirty="0">
                <a:latin typeface="Arial" panose="020B0604020202020204" pitchFamily="34" charset="0"/>
                <a:cs typeface="Arial" panose="020B0604020202020204" pitchFamily="34" charset="0"/>
              </a:rPr>
              <a:t>We redo the What-If analysis of the AP using this time </a:t>
            </a:r>
            <a:r>
              <a:rPr lang="it-IT" sz="1600" b="1" dirty="0">
                <a:latin typeface="Arial" panose="020B0604020202020204" pitchFamily="34" charset="0"/>
                <a:cs typeface="Arial" panose="020B0604020202020204" pitchFamily="34" charset="0"/>
              </a:rPr>
              <a:t>10 Railway Servers </a:t>
            </a:r>
            <a:r>
              <a:rPr lang="it-IT" sz="1600" dirty="0">
                <a:latin typeface="Arial" panose="020B0604020202020204" pitchFamily="34" charset="0"/>
                <a:cs typeface="Arial" panose="020B0604020202020204" pitchFamily="34" charset="0"/>
              </a:rPr>
              <a:t>instead of 1.</a:t>
            </a:r>
          </a:p>
          <a:p>
            <a:pPr algn="just"/>
            <a:r>
              <a:rPr lang="it-IT" sz="1600" dirty="0">
                <a:latin typeface="Arial" panose="020B0604020202020204" pitchFamily="34" charset="0"/>
                <a:cs typeface="Arial" panose="020B0604020202020204" pitchFamily="34" charset="0"/>
              </a:rPr>
              <a:t>As we can see, the Queueing time, Utilization and Residence time of the AP drops as expected. Moreover, we see that  the System response time decreases and throughput keep increasing. So we have greatly improved our system.</a:t>
            </a:r>
          </a:p>
        </p:txBody>
      </p:sp>
    </p:spTree>
    <p:extLst>
      <p:ext uri="{BB962C8B-B14F-4D97-AF65-F5344CB8AC3E}">
        <p14:creationId xmlns:p14="http://schemas.microsoft.com/office/powerpoint/2010/main" val="265713676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5FAA1-6FAB-4552-A08F-880DF4C90739}"/>
              </a:ext>
            </a:extLst>
          </p:cNvPr>
          <p:cNvSpPr>
            <a:spLocks noGrp="1"/>
          </p:cNvSpPr>
          <p:nvPr>
            <p:ph type="title"/>
          </p:nvPr>
        </p:nvSpPr>
        <p:spPr/>
        <p:txBody>
          <a:bodyPr/>
          <a:lstStyle/>
          <a:p>
            <a:r>
              <a:rPr lang="en-GB" dirty="0"/>
              <a:t>What-if Simulation(Arrival Rates 3)</a:t>
            </a:r>
          </a:p>
        </p:txBody>
      </p:sp>
      <p:pic>
        <p:nvPicPr>
          <p:cNvPr id="5" name="Content Placeholder 4" descr="A screenshot of a cell phone&#10;&#10;Description automatically generated">
            <a:extLst>
              <a:ext uri="{FF2B5EF4-FFF2-40B4-BE49-F238E27FC236}">
                <a16:creationId xmlns:a16="http://schemas.microsoft.com/office/drawing/2014/main" id="{D5D4B207-C4AB-47BB-9284-B4B6FE881D38}"/>
              </a:ext>
            </a:extLst>
          </p:cNvPr>
          <p:cNvPicPr>
            <a:picLocks noGrp="1" noChangeAspect="1"/>
          </p:cNvPicPr>
          <p:nvPr>
            <p:ph idx="1"/>
          </p:nvPr>
        </p:nvPicPr>
        <p:blipFill>
          <a:blip r:embed="rId2"/>
          <a:stretch>
            <a:fillRect/>
          </a:stretch>
        </p:blipFill>
        <p:spPr>
          <a:xfrm>
            <a:off x="6020378" y="1343641"/>
            <a:ext cx="3000493" cy="2012638"/>
          </a:xfrm>
        </p:spPr>
      </p:pic>
      <p:pic>
        <p:nvPicPr>
          <p:cNvPr id="7" name="Picture 6" descr="A close up of a map&#10;&#10;Description automatically generated">
            <a:extLst>
              <a:ext uri="{FF2B5EF4-FFF2-40B4-BE49-F238E27FC236}">
                <a16:creationId xmlns:a16="http://schemas.microsoft.com/office/drawing/2014/main" id="{751E8353-A943-4069-B2EF-F88F0DE6FFCC}"/>
              </a:ext>
            </a:extLst>
          </p:cNvPr>
          <p:cNvPicPr>
            <a:picLocks noChangeAspect="1"/>
          </p:cNvPicPr>
          <p:nvPr/>
        </p:nvPicPr>
        <p:blipFill>
          <a:blip r:embed="rId3"/>
          <a:stretch>
            <a:fillRect/>
          </a:stretch>
        </p:blipFill>
        <p:spPr>
          <a:xfrm>
            <a:off x="123129" y="1343641"/>
            <a:ext cx="3000493" cy="2012638"/>
          </a:xfrm>
          <a:prstGeom prst="rect">
            <a:avLst/>
          </a:prstGeom>
        </p:spPr>
      </p:pic>
      <p:pic>
        <p:nvPicPr>
          <p:cNvPr id="9" name="Picture 8" descr="A screenshot of a computer&#10;&#10;Description automatically generated">
            <a:extLst>
              <a:ext uri="{FF2B5EF4-FFF2-40B4-BE49-F238E27FC236}">
                <a16:creationId xmlns:a16="http://schemas.microsoft.com/office/drawing/2014/main" id="{F648B6E8-F501-431E-A6CF-ADE2EA8B4272}"/>
              </a:ext>
            </a:extLst>
          </p:cNvPr>
          <p:cNvPicPr>
            <a:picLocks noChangeAspect="1"/>
          </p:cNvPicPr>
          <p:nvPr/>
        </p:nvPicPr>
        <p:blipFill>
          <a:blip r:embed="rId4"/>
          <a:stretch>
            <a:fillRect/>
          </a:stretch>
        </p:blipFill>
        <p:spPr>
          <a:xfrm>
            <a:off x="3071753" y="3355366"/>
            <a:ext cx="3000493" cy="2012637"/>
          </a:xfrm>
          <a:prstGeom prst="rect">
            <a:avLst/>
          </a:prstGeom>
        </p:spPr>
      </p:pic>
      <p:sp>
        <p:nvSpPr>
          <p:cNvPr id="10" name="TextBox 9">
            <a:extLst>
              <a:ext uri="{FF2B5EF4-FFF2-40B4-BE49-F238E27FC236}">
                <a16:creationId xmlns:a16="http://schemas.microsoft.com/office/drawing/2014/main" id="{449A064A-CBB2-4831-99F5-6E7CAA845E96}"/>
              </a:ext>
            </a:extLst>
          </p:cNvPr>
          <p:cNvSpPr txBox="1"/>
          <p:nvPr/>
        </p:nvSpPr>
        <p:spPr>
          <a:xfrm>
            <a:off x="123129" y="5453025"/>
            <a:ext cx="8746435" cy="646331"/>
          </a:xfrm>
          <a:prstGeom prst="rect">
            <a:avLst/>
          </a:prstGeom>
          <a:noFill/>
        </p:spPr>
        <p:txBody>
          <a:bodyPr wrap="square" rtlCol="0">
            <a:spAutoFit/>
          </a:bodyPr>
          <a:lstStyle/>
          <a:p>
            <a:pPr algn="ctr"/>
            <a:r>
              <a:rPr lang="it-IT" dirty="0">
                <a:latin typeface="Arial" panose="020B0604020202020204" pitchFamily="34" charset="0"/>
                <a:cs typeface="Arial" panose="020B0604020202020204" pitchFamily="34" charset="0"/>
              </a:rPr>
              <a:t>We redo the What-If analysis of the Passengers open model arrival rates which are incremented from </a:t>
            </a:r>
            <a:r>
              <a:rPr lang="it-IT" b="1" dirty="0">
                <a:latin typeface="Arial" panose="020B0604020202020204" pitchFamily="34" charset="0"/>
                <a:cs typeface="Arial" panose="020B0604020202020204" pitchFamily="34" charset="0"/>
              </a:rPr>
              <a:t>100% to 300% </a:t>
            </a:r>
            <a:r>
              <a:rPr lang="it-IT" dirty="0">
                <a:latin typeface="Arial" panose="020B0604020202020204" pitchFamily="34" charset="0"/>
                <a:cs typeface="Arial" panose="020B0604020202020204" pitchFamily="34" charset="0"/>
              </a:rPr>
              <a:t>in 10 steps with 10 Railway Servers</a:t>
            </a:r>
          </a:p>
        </p:txBody>
      </p:sp>
    </p:spTree>
    <p:extLst>
      <p:ext uri="{BB962C8B-B14F-4D97-AF65-F5344CB8AC3E}">
        <p14:creationId xmlns:p14="http://schemas.microsoft.com/office/powerpoint/2010/main" val="183744842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5FAA1-6FAB-4552-A08F-880DF4C90739}"/>
              </a:ext>
            </a:extLst>
          </p:cNvPr>
          <p:cNvSpPr>
            <a:spLocks noGrp="1"/>
          </p:cNvSpPr>
          <p:nvPr>
            <p:ph type="title"/>
          </p:nvPr>
        </p:nvSpPr>
        <p:spPr/>
        <p:txBody>
          <a:bodyPr/>
          <a:lstStyle/>
          <a:p>
            <a:r>
              <a:rPr lang="en-GB" dirty="0"/>
              <a:t>What-if Simulation(Arrival Rates 4)</a:t>
            </a:r>
          </a:p>
        </p:txBody>
      </p:sp>
      <p:pic>
        <p:nvPicPr>
          <p:cNvPr id="5" name="Content Placeholder 4" descr="A close up of a map&#10;&#10;Description automatically generated">
            <a:extLst>
              <a:ext uri="{FF2B5EF4-FFF2-40B4-BE49-F238E27FC236}">
                <a16:creationId xmlns:a16="http://schemas.microsoft.com/office/drawing/2014/main" id="{D5186854-92AD-469D-B763-F489C6BB6435}"/>
              </a:ext>
            </a:extLst>
          </p:cNvPr>
          <p:cNvPicPr>
            <a:picLocks noGrp="1" noChangeAspect="1"/>
          </p:cNvPicPr>
          <p:nvPr>
            <p:ph idx="1"/>
          </p:nvPr>
        </p:nvPicPr>
        <p:blipFill>
          <a:blip r:embed="rId2"/>
          <a:stretch>
            <a:fillRect/>
          </a:stretch>
        </p:blipFill>
        <p:spPr>
          <a:xfrm>
            <a:off x="3114539" y="2760581"/>
            <a:ext cx="2929006" cy="2040383"/>
          </a:xfrm>
        </p:spPr>
      </p:pic>
      <p:pic>
        <p:nvPicPr>
          <p:cNvPr id="7" name="Picture 6" descr="A screenshot of a computer&#10;&#10;Description automatically generated">
            <a:extLst>
              <a:ext uri="{FF2B5EF4-FFF2-40B4-BE49-F238E27FC236}">
                <a16:creationId xmlns:a16="http://schemas.microsoft.com/office/drawing/2014/main" id="{05CC8AB9-83C0-40A5-BB77-4C32DB2958BD}"/>
              </a:ext>
            </a:extLst>
          </p:cNvPr>
          <p:cNvPicPr>
            <a:picLocks noChangeAspect="1"/>
          </p:cNvPicPr>
          <p:nvPr/>
        </p:nvPicPr>
        <p:blipFill>
          <a:blip r:embed="rId3"/>
          <a:stretch>
            <a:fillRect/>
          </a:stretch>
        </p:blipFill>
        <p:spPr>
          <a:xfrm>
            <a:off x="5953341" y="1362190"/>
            <a:ext cx="2929009" cy="2040383"/>
          </a:xfrm>
          <a:prstGeom prst="rect">
            <a:avLst/>
          </a:prstGeom>
        </p:spPr>
      </p:pic>
      <p:pic>
        <p:nvPicPr>
          <p:cNvPr id="9" name="Picture 8" descr="A screenshot of a computer&#10;&#10;Description automatically generated">
            <a:extLst>
              <a:ext uri="{FF2B5EF4-FFF2-40B4-BE49-F238E27FC236}">
                <a16:creationId xmlns:a16="http://schemas.microsoft.com/office/drawing/2014/main" id="{7F18364D-2F6D-49F8-BDCF-EF41B847FA58}"/>
              </a:ext>
            </a:extLst>
          </p:cNvPr>
          <p:cNvPicPr>
            <a:picLocks noChangeAspect="1"/>
          </p:cNvPicPr>
          <p:nvPr/>
        </p:nvPicPr>
        <p:blipFill>
          <a:blip r:embed="rId4"/>
          <a:stretch>
            <a:fillRect/>
          </a:stretch>
        </p:blipFill>
        <p:spPr>
          <a:xfrm>
            <a:off x="261652" y="1357765"/>
            <a:ext cx="2929008" cy="2040384"/>
          </a:xfrm>
          <a:prstGeom prst="rect">
            <a:avLst/>
          </a:prstGeom>
        </p:spPr>
      </p:pic>
      <p:sp>
        <p:nvSpPr>
          <p:cNvPr id="10" name="TextBox 9">
            <a:extLst>
              <a:ext uri="{FF2B5EF4-FFF2-40B4-BE49-F238E27FC236}">
                <a16:creationId xmlns:a16="http://schemas.microsoft.com/office/drawing/2014/main" id="{8EA0474D-A1EB-422A-891C-4E5CB1EE95B7}"/>
              </a:ext>
            </a:extLst>
          </p:cNvPr>
          <p:cNvSpPr txBox="1"/>
          <p:nvPr/>
        </p:nvSpPr>
        <p:spPr>
          <a:xfrm>
            <a:off x="0" y="4800964"/>
            <a:ext cx="8977676" cy="1477328"/>
          </a:xfrm>
          <a:prstGeom prst="rect">
            <a:avLst/>
          </a:prstGeom>
          <a:noFill/>
        </p:spPr>
        <p:txBody>
          <a:bodyPr wrap="square" rtlCol="0">
            <a:spAutoFit/>
          </a:bodyPr>
          <a:lstStyle/>
          <a:p>
            <a:pPr algn="just"/>
            <a:r>
              <a:rPr lang="it-IT" dirty="0">
                <a:latin typeface="Arial" panose="020B0604020202020204" pitchFamily="34" charset="0"/>
                <a:cs typeface="Arial" panose="020B0604020202020204" pitchFamily="34" charset="0"/>
              </a:rPr>
              <a:t>As we can see the </a:t>
            </a:r>
            <a:r>
              <a:rPr lang="it-IT" b="1" dirty="0">
                <a:latin typeface="Arial" panose="020B0604020202020204" pitchFamily="34" charset="0"/>
                <a:cs typeface="Arial" panose="020B0604020202020204" pitchFamily="34" charset="0"/>
              </a:rPr>
              <a:t>system drop rate </a:t>
            </a:r>
            <a:r>
              <a:rPr lang="it-IT" dirty="0">
                <a:latin typeface="Arial" panose="020B0604020202020204" pitchFamily="34" charset="0"/>
                <a:cs typeface="Arial" panose="020B0604020202020204" pitchFamily="34" charset="0"/>
              </a:rPr>
              <a:t>keep increasing mainly due to the AP which is overfloaded by the growing arrival rate. So in this case the bottleneck is still the AP and thus improving to 10 the number of Railway Server </a:t>
            </a:r>
            <a:r>
              <a:rPr lang="it-IT" u="sng" dirty="0">
                <a:latin typeface="Arial" panose="020B0604020202020204" pitchFamily="34" charset="0"/>
                <a:cs typeface="Arial" panose="020B0604020202020204" pitchFamily="34" charset="0"/>
              </a:rPr>
              <a:t>doesn’t introduce any significant advantage</a:t>
            </a:r>
            <a:r>
              <a:rPr lang="it-IT" dirty="0">
                <a:latin typeface="Arial" panose="020B0604020202020204" pitchFamily="34" charset="0"/>
                <a:cs typeface="Arial" panose="020B0604020202020204" pitchFamily="34" charset="0"/>
              </a:rPr>
              <a:t>.</a:t>
            </a:r>
          </a:p>
          <a:p>
            <a:endParaRPr lang="en-GB" dirty="0"/>
          </a:p>
        </p:txBody>
      </p:sp>
    </p:spTree>
    <p:extLst>
      <p:ext uri="{BB962C8B-B14F-4D97-AF65-F5344CB8AC3E}">
        <p14:creationId xmlns:p14="http://schemas.microsoft.com/office/powerpoint/2010/main" val="20229185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0C3CB9-A9F7-45AC-9F0D-7CD45ED8A92E}"/>
              </a:ext>
            </a:extLst>
          </p:cNvPr>
          <p:cNvSpPr>
            <a:spLocks noGrp="1"/>
          </p:cNvSpPr>
          <p:nvPr>
            <p:ph type="title"/>
          </p:nvPr>
        </p:nvSpPr>
        <p:spPr/>
        <p:txBody>
          <a:bodyPr/>
          <a:lstStyle/>
          <a:p>
            <a:r>
              <a:rPr lang="en-GB" dirty="0"/>
              <a:t>Task1a:Learn the position of the APs</a:t>
            </a:r>
          </a:p>
        </p:txBody>
      </p:sp>
      <p:sp>
        <p:nvSpPr>
          <p:cNvPr id="3" name="Content Placeholder 2">
            <a:extLst>
              <a:ext uri="{FF2B5EF4-FFF2-40B4-BE49-F238E27FC236}">
                <a16:creationId xmlns:a16="http://schemas.microsoft.com/office/drawing/2014/main" id="{EFA29806-2F6E-4F90-8824-BBA54BCD1AC1}"/>
              </a:ext>
            </a:extLst>
          </p:cNvPr>
          <p:cNvSpPr>
            <a:spLocks noGrp="1"/>
          </p:cNvSpPr>
          <p:nvPr>
            <p:ph idx="1"/>
          </p:nvPr>
        </p:nvSpPr>
        <p:spPr/>
        <p:txBody>
          <a:bodyPr>
            <a:normAutofit/>
          </a:bodyPr>
          <a:lstStyle/>
          <a:p>
            <a:pPr marL="342900" indent="-342900">
              <a:buFont typeface="Arial" panose="020B0604020202020204" pitchFamily="34" charset="0"/>
              <a:buChar char="•"/>
            </a:pPr>
            <a:r>
              <a:rPr lang="en-GB" sz="1800" dirty="0"/>
              <a:t>Reference point in u=[0 0]</a:t>
            </a:r>
          </a:p>
          <a:p>
            <a:pPr marL="342900" indent="-342900">
              <a:buFont typeface="Arial" panose="020B0604020202020204" pitchFamily="34" charset="0"/>
              <a:buChar char="•"/>
            </a:pPr>
            <a:r>
              <a:rPr lang="en-GB" sz="1800" dirty="0"/>
              <a:t>Since there is no noise in the given TOA and AOA measurements we will obtain exactly the true APs location</a:t>
            </a:r>
          </a:p>
          <a:p>
            <a:pPr marL="342900" indent="-342900">
              <a:buFont typeface="Arial" panose="020B0604020202020204" pitchFamily="34" charset="0"/>
              <a:buChar char="•"/>
            </a:pPr>
            <a:r>
              <a:rPr lang="en-GB" sz="1800" dirty="0"/>
              <a:t>Solution algorithm: insert into the following system the TOA and AOA measurements of the various APs using as u coordinates the reference point</a:t>
            </a:r>
          </a:p>
        </p:txBody>
      </p:sp>
      <p:pic>
        <p:nvPicPr>
          <p:cNvPr id="5" name="Picture 4">
            <a:extLst>
              <a:ext uri="{FF2B5EF4-FFF2-40B4-BE49-F238E27FC236}">
                <a16:creationId xmlns:a16="http://schemas.microsoft.com/office/drawing/2014/main" id="{A464F9A4-AE36-437C-B842-D121458ACA0A}"/>
              </a:ext>
            </a:extLst>
          </p:cNvPr>
          <p:cNvPicPr>
            <a:picLocks noChangeAspect="1"/>
          </p:cNvPicPr>
          <p:nvPr/>
        </p:nvPicPr>
        <p:blipFill>
          <a:blip r:embed="rId2"/>
          <a:stretch>
            <a:fillRect/>
          </a:stretch>
        </p:blipFill>
        <p:spPr>
          <a:xfrm>
            <a:off x="2021340" y="3310862"/>
            <a:ext cx="5101320" cy="1104637"/>
          </a:xfrm>
          <a:prstGeom prst="rect">
            <a:avLst/>
          </a:prstGeom>
        </p:spPr>
      </p:pic>
      <p:pic>
        <p:nvPicPr>
          <p:cNvPr id="7" name="Picture 6" descr="A picture containing clock&#10;&#10;Description automatically generated">
            <a:extLst>
              <a:ext uri="{FF2B5EF4-FFF2-40B4-BE49-F238E27FC236}">
                <a16:creationId xmlns:a16="http://schemas.microsoft.com/office/drawing/2014/main" id="{AA4F7F4B-437A-4185-A022-AE12226E545C}"/>
              </a:ext>
            </a:extLst>
          </p:cNvPr>
          <p:cNvPicPr>
            <a:picLocks noChangeAspect="1"/>
          </p:cNvPicPr>
          <p:nvPr/>
        </p:nvPicPr>
        <p:blipFill>
          <a:blip r:embed="rId3"/>
          <a:stretch>
            <a:fillRect/>
          </a:stretch>
        </p:blipFill>
        <p:spPr>
          <a:xfrm>
            <a:off x="1184320" y="4985265"/>
            <a:ext cx="7214613" cy="840400"/>
          </a:xfrm>
          <a:prstGeom prst="rect">
            <a:avLst/>
          </a:prstGeom>
        </p:spPr>
      </p:pic>
      <p:sp>
        <p:nvSpPr>
          <p:cNvPr id="8" name="TextBox 7">
            <a:extLst>
              <a:ext uri="{FF2B5EF4-FFF2-40B4-BE49-F238E27FC236}">
                <a16:creationId xmlns:a16="http://schemas.microsoft.com/office/drawing/2014/main" id="{37391599-A799-433F-A02A-816890D5613F}"/>
              </a:ext>
            </a:extLst>
          </p:cNvPr>
          <p:cNvSpPr txBox="1"/>
          <p:nvPr/>
        </p:nvSpPr>
        <p:spPr>
          <a:xfrm>
            <a:off x="457200" y="4415499"/>
            <a:ext cx="7941733" cy="369332"/>
          </a:xfrm>
          <a:prstGeom prst="rect">
            <a:avLst/>
          </a:prstGeom>
          <a:noFill/>
        </p:spPr>
        <p:txBody>
          <a:bodyPr wrap="square" rtlCol="0">
            <a:spAutoFit/>
          </a:bodyPr>
          <a:lstStyle/>
          <a:p>
            <a:pPr marL="285750" indent="-285750">
              <a:buFont typeface="Arial" panose="020B0604020202020204" pitchFamily="34" charset="0"/>
              <a:buChar char="•"/>
            </a:pPr>
            <a:r>
              <a:rPr lang="en-GB" dirty="0"/>
              <a:t>For the third Access Point the formula becomes:</a:t>
            </a:r>
          </a:p>
        </p:txBody>
      </p:sp>
    </p:spTree>
    <p:extLst>
      <p:ext uri="{BB962C8B-B14F-4D97-AF65-F5344CB8AC3E}">
        <p14:creationId xmlns:p14="http://schemas.microsoft.com/office/powerpoint/2010/main" val="244354861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Conclusions</a:t>
            </a:r>
          </a:p>
        </p:txBody>
      </p:sp>
      <p:sp>
        <p:nvSpPr>
          <p:cNvPr id="4" name="TextBox 3">
            <a:extLst>
              <a:ext uri="{FF2B5EF4-FFF2-40B4-BE49-F238E27FC236}">
                <a16:creationId xmlns:a16="http://schemas.microsoft.com/office/drawing/2014/main" id="{4207B514-6E59-45B7-B230-93C57A5723FE}"/>
              </a:ext>
            </a:extLst>
          </p:cNvPr>
          <p:cNvSpPr txBox="1"/>
          <p:nvPr/>
        </p:nvSpPr>
        <p:spPr>
          <a:xfrm>
            <a:off x="281478" y="1481483"/>
            <a:ext cx="8581043" cy="4278094"/>
          </a:xfrm>
          <a:prstGeom prst="rect">
            <a:avLst/>
          </a:prstGeom>
          <a:noFill/>
        </p:spPr>
        <p:txBody>
          <a:bodyPr wrap="square" rtlCol="0">
            <a:spAutoFit/>
          </a:bodyPr>
          <a:lstStyle/>
          <a:p>
            <a:pPr algn="just"/>
            <a:r>
              <a:rPr lang="it-IT" sz="1600" dirty="0">
                <a:latin typeface="Arial" panose="020B0604020202020204" pitchFamily="34" charset="0"/>
                <a:cs typeface="Arial" panose="020B0604020202020204" pitchFamily="34" charset="0"/>
              </a:rPr>
              <a:t>In conclusion, we found that the AP is the bottleneck thus through the What-If analysis in an iterative way we managed to achieve better performances, first in the AP reducing the service time. Then, improving the Railway Server to cope with the system response time and throughput.</a:t>
            </a:r>
          </a:p>
          <a:p>
            <a:pPr algn="just"/>
            <a:endParaRPr lang="it-IT" sz="1600" dirty="0">
              <a:latin typeface="Arial" panose="020B0604020202020204" pitchFamily="34" charset="0"/>
              <a:cs typeface="Arial" panose="020B0604020202020204" pitchFamily="34" charset="0"/>
            </a:endParaRPr>
          </a:p>
          <a:p>
            <a:pPr algn="just"/>
            <a:r>
              <a:rPr lang="it-IT" sz="1600" dirty="0">
                <a:latin typeface="Arial" panose="020B0604020202020204" pitchFamily="34" charset="0"/>
                <a:cs typeface="Arial" panose="020B0604020202020204" pitchFamily="34" charset="0"/>
              </a:rPr>
              <a:t>A sudden increment of heavy requests to external servers (Class 2 requests) does not affect the global performance, although the probability of being rejected by the AP is way higher.</a:t>
            </a:r>
          </a:p>
          <a:p>
            <a:pPr algn="just"/>
            <a:endParaRPr lang="it-IT" sz="1600" dirty="0">
              <a:latin typeface="Arial" panose="020B0604020202020204" pitchFamily="34" charset="0"/>
              <a:cs typeface="Arial" panose="020B0604020202020204" pitchFamily="34" charset="0"/>
            </a:endParaRPr>
          </a:p>
          <a:p>
            <a:pPr algn="just"/>
            <a:r>
              <a:rPr lang="it-IT" sz="1600" dirty="0">
                <a:latin typeface="Arial" panose="020B0604020202020204" pitchFamily="34" charset="0"/>
                <a:cs typeface="Arial" panose="020B0604020202020204" pitchFamily="34" charset="0"/>
              </a:rPr>
              <a:t>Actually </a:t>
            </a:r>
            <a:r>
              <a:rPr lang="it-IT" sz="1600" b="1" dirty="0">
                <a:latin typeface="Arial" panose="020B0604020202020204" pitchFamily="34" charset="0"/>
                <a:cs typeface="Arial" panose="020B0604020202020204" pitchFamily="34" charset="0"/>
              </a:rPr>
              <a:t>3G</a:t>
            </a:r>
            <a:r>
              <a:rPr lang="it-IT" sz="1600" dirty="0">
                <a:latin typeface="Arial" panose="020B0604020202020204" pitchFamily="34" charset="0"/>
                <a:cs typeface="Arial" panose="020B0604020202020204" pitchFamily="34" charset="0"/>
              </a:rPr>
              <a:t> (UMTS, HSPA) technologies installed on Italian’s high speed trains can barely satisfy user needs, in particular considering that </a:t>
            </a:r>
            <a:r>
              <a:rPr lang="it-IT" sz="1600" b="1" dirty="0">
                <a:latin typeface="Arial" panose="020B0604020202020204" pitchFamily="34" charset="0"/>
                <a:cs typeface="Arial" panose="020B0604020202020204" pitchFamily="34" charset="0"/>
              </a:rPr>
              <a:t>the percentage of passengers using portal services is low</a:t>
            </a:r>
            <a:r>
              <a:rPr lang="it-IT" sz="1600" dirty="0">
                <a:latin typeface="Arial" panose="020B0604020202020204" pitchFamily="34" charset="0"/>
                <a:cs typeface="Arial" panose="020B0604020202020204" pitchFamily="34" charset="0"/>
              </a:rPr>
              <a:t>. Enormous steps forward had been made in providing more external routers and servers along Italian railways (specially into galleries), anyway it’s evident, also from our simple model, that an upgrade in </a:t>
            </a:r>
            <a:r>
              <a:rPr lang="it-IT" sz="1600" b="1" dirty="0">
                <a:latin typeface="Arial" panose="020B0604020202020204" pitchFamily="34" charset="0"/>
                <a:cs typeface="Arial" panose="020B0604020202020204" pitchFamily="34" charset="0"/>
              </a:rPr>
              <a:t>AP technology </a:t>
            </a:r>
            <a:r>
              <a:rPr lang="it-IT" sz="1600" dirty="0">
                <a:latin typeface="Arial" panose="020B0604020202020204" pitchFamily="34" charset="0"/>
                <a:cs typeface="Arial" panose="020B0604020202020204" pitchFamily="34" charset="0"/>
              </a:rPr>
              <a:t>is required more than other services. The «</a:t>
            </a:r>
            <a:r>
              <a:rPr lang="it-IT" sz="1600" i="1" dirty="0">
                <a:latin typeface="Arial" panose="020B0604020202020204" pitchFamily="34" charset="0"/>
                <a:cs typeface="Arial" panose="020B0604020202020204" pitchFamily="34" charset="0"/>
              </a:rPr>
              <a:t>management</a:t>
            </a:r>
            <a:r>
              <a:rPr lang="it-IT" sz="1600" dirty="0">
                <a:latin typeface="Arial" panose="020B0604020202020204" pitchFamily="34" charset="0"/>
                <a:cs typeface="Arial" panose="020B0604020202020204" pitchFamily="34" charset="0"/>
              </a:rPr>
              <a:t>» system used by staff and sensors, on the other way, works fine and is affected only by problems that emerge when we consider the high speed and electromagnetic effects such as Doppler Effect. Anyway, this is not the topic of the course and we’ll not enter this field for following analysis.</a:t>
            </a:r>
          </a:p>
        </p:txBody>
      </p:sp>
    </p:spTree>
    <p:extLst>
      <p:ext uri="{BB962C8B-B14F-4D97-AF65-F5344CB8AC3E}">
        <p14:creationId xmlns:p14="http://schemas.microsoft.com/office/powerpoint/2010/main" val="69655984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Contacts-Questions?</a:t>
            </a:r>
          </a:p>
        </p:txBody>
      </p:sp>
      <p:sp>
        <p:nvSpPr>
          <p:cNvPr id="3" name="Segnaposto contenuto 2"/>
          <p:cNvSpPr>
            <a:spLocks noGrp="1"/>
          </p:cNvSpPr>
          <p:nvPr>
            <p:ph idx="1"/>
          </p:nvPr>
        </p:nvSpPr>
        <p:spPr>
          <a:xfrm>
            <a:off x="457200" y="1600200"/>
            <a:ext cx="8323726" cy="4525963"/>
          </a:xfrm>
        </p:spPr>
        <p:txBody>
          <a:bodyPr>
            <a:normAutofit/>
          </a:bodyPr>
          <a:lstStyle/>
          <a:p>
            <a:r>
              <a:rPr lang="it-IT" sz="2800" dirty="0"/>
              <a:t>Carminati Fabio, mat. 919803</a:t>
            </a:r>
          </a:p>
          <a:p>
            <a:r>
              <a:rPr lang="it-IT" sz="2800" dirty="0">
                <a:hlinkClick r:id="rId2"/>
              </a:rPr>
              <a:t>fabio3.carminati@mail.polimi.it</a:t>
            </a:r>
            <a:endParaRPr lang="it-IT" sz="2800" dirty="0"/>
          </a:p>
          <a:p>
            <a:endParaRPr lang="it-IT" sz="2800" dirty="0"/>
          </a:p>
          <a:p>
            <a:r>
              <a:rPr lang="it-IT" sz="2800" dirty="0"/>
              <a:t>Gallone Emanuele, mat. 914114</a:t>
            </a:r>
          </a:p>
          <a:p>
            <a:r>
              <a:rPr lang="it-IT" sz="2800" dirty="0">
                <a:hlinkClick r:id="rId3"/>
              </a:rPr>
              <a:t>emanuele.gallone@mail.polimi.it</a:t>
            </a:r>
            <a:endParaRPr lang="it-IT" sz="2800" dirty="0"/>
          </a:p>
          <a:p>
            <a:endParaRPr lang="it-IT" sz="2800" dirty="0"/>
          </a:p>
        </p:txBody>
      </p:sp>
    </p:spTree>
    <p:extLst>
      <p:ext uri="{BB962C8B-B14F-4D97-AF65-F5344CB8AC3E}">
        <p14:creationId xmlns:p14="http://schemas.microsoft.com/office/powerpoint/2010/main" val="9440721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6FD9AC-CF7D-4600-A2D9-ADCE6ABE03DD}"/>
              </a:ext>
            </a:extLst>
          </p:cNvPr>
          <p:cNvSpPr>
            <a:spLocks noGrp="1"/>
          </p:cNvSpPr>
          <p:nvPr>
            <p:ph type="title"/>
          </p:nvPr>
        </p:nvSpPr>
        <p:spPr/>
        <p:txBody>
          <a:bodyPr/>
          <a:lstStyle/>
          <a:p>
            <a:r>
              <a:rPr lang="en-GB" dirty="0"/>
              <a:t>Task1a:Results</a:t>
            </a:r>
          </a:p>
        </p:txBody>
      </p:sp>
      <p:pic>
        <p:nvPicPr>
          <p:cNvPr id="7" name="Picture 6" descr="A screenshot of a computer&#10;&#10;Description automatically generated">
            <a:extLst>
              <a:ext uri="{FF2B5EF4-FFF2-40B4-BE49-F238E27FC236}">
                <a16:creationId xmlns:a16="http://schemas.microsoft.com/office/drawing/2014/main" id="{56706EE7-9173-4DF4-97D2-9E46A0964AC3}"/>
              </a:ext>
            </a:extLst>
          </p:cNvPr>
          <p:cNvPicPr>
            <a:picLocks noChangeAspect="1"/>
          </p:cNvPicPr>
          <p:nvPr/>
        </p:nvPicPr>
        <p:blipFill>
          <a:blip r:embed="rId2"/>
          <a:stretch>
            <a:fillRect/>
          </a:stretch>
        </p:blipFill>
        <p:spPr>
          <a:xfrm>
            <a:off x="6942666" y="1989825"/>
            <a:ext cx="2088443" cy="2638620"/>
          </a:xfrm>
          <a:prstGeom prst="rect">
            <a:avLst/>
          </a:prstGeom>
        </p:spPr>
      </p:pic>
      <p:pic>
        <p:nvPicPr>
          <p:cNvPr id="9" name="Picture 8" descr="A screenshot of a social media post&#10;&#10;Description automatically generated">
            <a:extLst>
              <a:ext uri="{FF2B5EF4-FFF2-40B4-BE49-F238E27FC236}">
                <a16:creationId xmlns:a16="http://schemas.microsoft.com/office/drawing/2014/main" id="{D2A9EECC-A1AB-4931-BE2D-55E7290B7675}"/>
              </a:ext>
            </a:extLst>
          </p:cNvPr>
          <p:cNvPicPr>
            <a:picLocks noChangeAspect="1"/>
          </p:cNvPicPr>
          <p:nvPr/>
        </p:nvPicPr>
        <p:blipFill rotWithShape="1">
          <a:blip r:embed="rId3"/>
          <a:srcRect l="5980" t="13078" r="7353" b="3365"/>
          <a:stretch/>
        </p:blipFill>
        <p:spPr>
          <a:xfrm>
            <a:off x="11289" y="1240494"/>
            <a:ext cx="6728177" cy="4368800"/>
          </a:xfrm>
          <a:prstGeom prst="rect">
            <a:avLst/>
          </a:prstGeom>
        </p:spPr>
      </p:pic>
      <p:sp>
        <p:nvSpPr>
          <p:cNvPr id="12" name="TextBox 11">
            <a:extLst>
              <a:ext uri="{FF2B5EF4-FFF2-40B4-BE49-F238E27FC236}">
                <a16:creationId xmlns:a16="http://schemas.microsoft.com/office/drawing/2014/main" id="{07CEFB7B-3F0A-42A0-B3D5-114E07291F08}"/>
              </a:ext>
            </a:extLst>
          </p:cNvPr>
          <p:cNvSpPr txBox="1"/>
          <p:nvPr/>
        </p:nvSpPr>
        <p:spPr>
          <a:xfrm>
            <a:off x="288521" y="5596721"/>
            <a:ext cx="7523390" cy="369332"/>
          </a:xfrm>
          <a:prstGeom prst="rect">
            <a:avLst/>
          </a:prstGeom>
          <a:noFill/>
        </p:spPr>
        <p:txBody>
          <a:bodyPr wrap="square" rtlCol="0">
            <a:spAutoFit/>
          </a:bodyPr>
          <a:lstStyle/>
          <a:p>
            <a:r>
              <a:rPr lang="en-GB" dirty="0" err="1"/>
              <a:t>LNSM_Project</a:t>
            </a:r>
            <a:r>
              <a:rPr lang="en-GB" dirty="0"/>
              <a:t>\</a:t>
            </a:r>
            <a:r>
              <a:rPr lang="en-GB" dirty="0" err="1"/>
              <a:t>Performances_and_results</a:t>
            </a:r>
            <a:r>
              <a:rPr lang="en-GB" dirty="0"/>
              <a:t>\Task1</a:t>
            </a:r>
          </a:p>
        </p:txBody>
      </p:sp>
    </p:spTree>
    <p:extLst>
      <p:ext uri="{BB962C8B-B14F-4D97-AF65-F5344CB8AC3E}">
        <p14:creationId xmlns:p14="http://schemas.microsoft.com/office/powerpoint/2010/main" val="6297159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B956FE-14D2-40C4-9110-C405F4DDF44C}"/>
              </a:ext>
            </a:extLst>
          </p:cNvPr>
          <p:cNvSpPr>
            <a:spLocks noGrp="1"/>
          </p:cNvSpPr>
          <p:nvPr>
            <p:ph type="title"/>
          </p:nvPr>
        </p:nvSpPr>
        <p:spPr/>
        <p:txBody>
          <a:bodyPr/>
          <a:lstStyle/>
          <a:p>
            <a:r>
              <a:rPr lang="en-GB" dirty="0"/>
              <a:t>Task1b:Covariance Matrix of TOA measurements</a:t>
            </a:r>
          </a:p>
        </p:txBody>
      </p:sp>
      <p:sp>
        <p:nvSpPr>
          <p:cNvPr id="3" name="Content Placeholder 2">
            <a:extLst>
              <a:ext uri="{FF2B5EF4-FFF2-40B4-BE49-F238E27FC236}">
                <a16:creationId xmlns:a16="http://schemas.microsoft.com/office/drawing/2014/main" id="{8D3FB8D9-2C7F-4EA6-8D2B-98743EDD4FF1}"/>
              </a:ext>
            </a:extLst>
          </p:cNvPr>
          <p:cNvSpPr>
            <a:spLocks noGrp="1"/>
          </p:cNvSpPr>
          <p:nvPr>
            <p:ph idx="1"/>
          </p:nvPr>
        </p:nvSpPr>
        <p:spPr/>
        <p:txBody>
          <a:bodyPr>
            <a:normAutofit/>
          </a:bodyPr>
          <a:lstStyle/>
          <a:p>
            <a:pPr marL="342900" indent="-342900">
              <a:buFont typeface="Arial" panose="020B0604020202020204" pitchFamily="34" charset="0"/>
              <a:buChar char="•"/>
            </a:pPr>
            <a:r>
              <a:rPr lang="en-GB" dirty="0"/>
              <a:t>Reference point is now u=[500 -800]</a:t>
            </a:r>
          </a:p>
          <a:p>
            <a:pPr marL="342900" indent="-342900">
              <a:buFont typeface="Arial" panose="020B0604020202020204" pitchFamily="34" charset="0"/>
              <a:buChar char="•"/>
            </a:pPr>
            <a:r>
              <a:rPr lang="en-GB" dirty="0"/>
              <a:t>R matrix is computed using:</a:t>
            </a:r>
          </a:p>
          <a:p>
            <a:pPr marL="1200150" lvl="1" indent="-457200">
              <a:buFont typeface="+mj-lt"/>
              <a:buAutoNum type="arabicPeriod"/>
            </a:pPr>
            <a:r>
              <a:rPr lang="en-GB" dirty="0"/>
              <a:t>The given 5000 rho measurements for each of the APs ( i.e.    )</a:t>
            </a:r>
          </a:p>
          <a:p>
            <a:pPr marL="1200150" lvl="1" indent="-457200">
              <a:buFont typeface="+mj-lt"/>
              <a:buAutoNum type="arabicPeriod"/>
            </a:pPr>
            <a:r>
              <a:rPr lang="en-GB" dirty="0"/>
              <a:t>The exact location of the APs found at task 1a (i.e. we can compute h(u) using the Euclidean distance) </a:t>
            </a:r>
          </a:p>
          <a:p>
            <a:pPr marL="1200150" lvl="1" indent="-457200">
              <a:buFont typeface="+mj-lt"/>
              <a:buAutoNum type="arabicPeriod"/>
            </a:pPr>
            <a:endParaRPr lang="en-GB" dirty="0"/>
          </a:p>
          <a:p>
            <a:pPr marL="457200" indent="-457200">
              <a:buFont typeface="Arial" panose="020B0604020202020204" pitchFamily="34" charset="0"/>
              <a:buChar char="•"/>
            </a:pPr>
            <a:r>
              <a:rPr lang="en-GB" dirty="0"/>
              <a:t>Since                              for each AP we need to:</a:t>
            </a:r>
          </a:p>
          <a:p>
            <a:pPr marL="1200150" lvl="1" indent="-457200">
              <a:buFont typeface="+mj-lt"/>
              <a:buAutoNum type="arabicPeriod"/>
            </a:pPr>
            <a:r>
              <a:rPr lang="en-GB" dirty="0"/>
              <a:t>Obtain 5000 n values and compute their covariances</a:t>
            </a:r>
          </a:p>
          <a:p>
            <a:pPr marL="1200150" lvl="1" indent="-457200">
              <a:buFont typeface="+mj-lt"/>
              <a:buAutoNum type="arabicPeriod"/>
            </a:pPr>
            <a:r>
              <a:rPr lang="en-GB" dirty="0"/>
              <a:t>Round these covariances values and place them into a diagonal matrix: we have now computed R  </a:t>
            </a:r>
          </a:p>
          <a:p>
            <a:pPr marL="1200150" lvl="1" indent="-457200">
              <a:buFont typeface="+mj-lt"/>
              <a:buAutoNum type="arabicPeriod"/>
            </a:pPr>
            <a:endParaRPr lang="en-GB" dirty="0"/>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endParaRPr lang="en-GB" dirty="0"/>
          </a:p>
        </p:txBody>
      </p:sp>
      <p:pic>
        <p:nvPicPr>
          <p:cNvPr id="5" name="Picture 4">
            <a:extLst>
              <a:ext uri="{FF2B5EF4-FFF2-40B4-BE49-F238E27FC236}">
                <a16:creationId xmlns:a16="http://schemas.microsoft.com/office/drawing/2014/main" id="{04608691-1B3F-4CCC-A991-13BB068F64B1}"/>
              </a:ext>
            </a:extLst>
          </p:cNvPr>
          <p:cNvPicPr>
            <a:picLocks noChangeAspect="1"/>
          </p:cNvPicPr>
          <p:nvPr/>
        </p:nvPicPr>
        <p:blipFill>
          <a:blip r:embed="rId2"/>
          <a:stretch>
            <a:fillRect/>
          </a:stretch>
        </p:blipFill>
        <p:spPr>
          <a:xfrm>
            <a:off x="1970913" y="4344875"/>
            <a:ext cx="1883456" cy="373178"/>
          </a:xfrm>
          <a:prstGeom prst="rect">
            <a:avLst/>
          </a:prstGeom>
        </p:spPr>
      </p:pic>
      <p:pic>
        <p:nvPicPr>
          <p:cNvPr id="7" name="Picture 6">
            <a:extLst>
              <a:ext uri="{FF2B5EF4-FFF2-40B4-BE49-F238E27FC236}">
                <a16:creationId xmlns:a16="http://schemas.microsoft.com/office/drawing/2014/main" id="{A8322497-109C-452A-8686-C3F7F5947C4F}"/>
              </a:ext>
            </a:extLst>
          </p:cNvPr>
          <p:cNvPicPr>
            <a:picLocks noChangeAspect="1"/>
          </p:cNvPicPr>
          <p:nvPr/>
        </p:nvPicPr>
        <p:blipFill rotWithShape="1">
          <a:blip r:embed="rId2"/>
          <a:srcRect r="88204"/>
          <a:stretch/>
        </p:blipFill>
        <p:spPr>
          <a:xfrm>
            <a:off x="2340498" y="2785949"/>
            <a:ext cx="222169" cy="373178"/>
          </a:xfrm>
          <a:prstGeom prst="rect">
            <a:avLst/>
          </a:prstGeom>
        </p:spPr>
      </p:pic>
    </p:spTree>
    <p:extLst>
      <p:ext uri="{BB962C8B-B14F-4D97-AF65-F5344CB8AC3E}">
        <p14:creationId xmlns:p14="http://schemas.microsoft.com/office/powerpoint/2010/main" val="10198097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4D9888-BE10-4274-A586-4298615E2755}"/>
              </a:ext>
            </a:extLst>
          </p:cNvPr>
          <p:cNvSpPr>
            <a:spLocks noGrp="1"/>
          </p:cNvSpPr>
          <p:nvPr>
            <p:ph type="title"/>
          </p:nvPr>
        </p:nvSpPr>
        <p:spPr/>
        <p:txBody>
          <a:bodyPr/>
          <a:lstStyle/>
          <a:p>
            <a:r>
              <a:rPr lang="en-GB" dirty="0"/>
              <a:t>Task1b-Results</a:t>
            </a:r>
          </a:p>
        </p:txBody>
      </p:sp>
      <p:pic>
        <p:nvPicPr>
          <p:cNvPr id="5" name="Content Placeholder 4" descr="A close up of a device&#10;&#10;Description automatically generated">
            <a:extLst>
              <a:ext uri="{FF2B5EF4-FFF2-40B4-BE49-F238E27FC236}">
                <a16:creationId xmlns:a16="http://schemas.microsoft.com/office/drawing/2014/main" id="{F976677C-3F99-4CC2-A4DD-9A4688E30610}"/>
              </a:ext>
            </a:extLst>
          </p:cNvPr>
          <p:cNvPicPr>
            <a:picLocks noGrp="1" noChangeAspect="1"/>
          </p:cNvPicPr>
          <p:nvPr>
            <p:ph idx="1"/>
          </p:nvPr>
        </p:nvPicPr>
        <p:blipFill>
          <a:blip r:embed="rId2"/>
          <a:stretch>
            <a:fillRect/>
          </a:stretch>
        </p:blipFill>
        <p:spPr>
          <a:xfrm>
            <a:off x="1343378" y="1668449"/>
            <a:ext cx="5961878" cy="2864661"/>
          </a:xfrm>
        </p:spPr>
      </p:pic>
      <p:sp>
        <p:nvSpPr>
          <p:cNvPr id="6" name="TextBox 5">
            <a:extLst>
              <a:ext uri="{FF2B5EF4-FFF2-40B4-BE49-F238E27FC236}">
                <a16:creationId xmlns:a16="http://schemas.microsoft.com/office/drawing/2014/main" id="{BB4DE88A-A5E0-4D45-81A7-BA3B8A39E9D3}"/>
              </a:ext>
            </a:extLst>
          </p:cNvPr>
          <p:cNvSpPr txBox="1"/>
          <p:nvPr/>
        </p:nvSpPr>
        <p:spPr>
          <a:xfrm>
            <a:off x="1044222" y="5004885"/>
            <a:ext cx="7055556" cy="369332"/>
          </a:xfrm>
          <a:prstGeom prst="rect">
            <a:avLst/>
          </a:prstGeom>
          <a:noFill/>
        </p:spPr>
        <p:txBody>
          <a:bodyPr wrap="square" rtlCol="0">
            <a:spAutoFit/>
          </a:bodyPr>
          <a:lstStyle/>
          <a:p>
            <a:r>
              <a:rPr lang="en-GB" dirty="0" err="1"/>
              <a:t>LNSM_Project</a:t>
            </a:r>
            <a:r>
              <a:rPr lang="en-GB" dirty="0"/>
              <a:t>\Performances_and_results\Task1\</a:t>
            </a:r>
            <a:r>
              <a:rPr lang="en-GB" dirty="0" err="1"/>
              <a:t>R_matrix.mat</a:t>
            </a:r>
            <a:endParaRPr lang="en-GB" dirty="0"/>
          </a:p>
        </p:txBody>
      </p:sp>
    </p:spTree>
    <p:extLst>
      <p:ext uri="{BB962C8B-B14F-4D97-AF65-F5344CB8AC3E}">
        <p14:creationId xmlns:p14="http://schemas.microsoft.com/office/powerpoint/2010/main" val="13406258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22D67E-16B7-45A7-9840-7BD2055BB8E0}"/>
              </a:ext>
            </a:extLst>
          </p:cNvPr>
          <p:cNvSpPr>
            <a:spLocks noGrp="1"/>
          </p:cNvSpPr>
          <p:nvPr>
            <p:ph type="title"/>
          </p:nvPr>
        </p:nvSpPr>
        <p:spPr/>
        <p:txBody>
          <a:bodyPr/>
          <a:lstStyle/>
          <a:p>
            <a:endParaRPr lang="en-GB" dirty="0"/>
          </a:p>
        </p:txBody>
      </p:sp>
      <p:sp>
        <p:nvSpPr>
          <p:cNvPr id="3" name="Content Placeholder 2">
            <a:extLst>
              <a:ext uri="{FF2B5EF4-FFF2-40B4-BE49-F238E27FC236}">
                <a16:creationId xmlns:a16="http://schemas.microsoft.com/office/drawing/2014/main" id="{6B0998BF-A679-463A-A65E-FABB26F92F95}"/>
              </a:ext>
            </a:extLst>
          </p:cNvPr>
          <p:cNvSpPr>
            <a:spLocks noGrp="1"/>
          </p:cNvSpPr>
          <p:nvPr>
            <p:ph idx="1"/>
          </p:nvPr>
        </p:nvSpPr>
        <p:spPr/>
        <p:txBody>
          <a:bodyPr/>
          <a:lstStyle/>
          <a:p>
            <a:pPr marL="342900" indent="-342900">
              <a:buFont typeface="Arial" panose="020B0604020202020204" pitchFamily="34" charset="0"/>
              <a:buChar char="•"/>
            </a:pPr>
            <a:r>
              <a:rPr lang="en-GB" dirty="0">
                <a:solidFill>
                  <a:schemeClr val="bg1">
                    <a:lumMod val="75000"/>
                  </a:schemeClr>
                </a:solidFill>
              </a:rPr>
              <a:t>Task 1</a:t>
            </a:r>
          </a:p>
          <a:p>
            <a:pPr marL="342900" indent="-342900">
              <a:buFont typeface="Arial" panose="020B0604020202020204" pitchFamily="34" charset="0"/>
              <a:buChar char="•"/>
            </a:pPr>
            <a:r>
              <a:rPr lang="en-GB" dirty="0"/>
              <a:t>Task 2</a:t>
            </a:r>
          </a:p>
          <a:p>
            <a:pPr marL="342900" indent="-342900">
              <a:buFont typeface="Arial" panose="020B0604020202020204" pitchFamily="34" charset="0"/>
              <a:buChar char="•"/>
            </a:pPr>
            <a:r>
              <a:rPr lang="en-GB" dirty="0">
                <a:solidFill>
                  <a:schemeClr val="bg1">
                    <a:lumMod val="75000"/>
                  </a:schemeClr>
                </a:solidFill>
              </a:rPr>
              <a:t>Task 3</a:t>
            </a:r>
          </a:p>
          <a:p>
            <a:pPr marL="342900" indent="-342900">
              <a:buFont typeface="Arial" panose="020B0604020202020204" pitchFamily="34" charset="0"/>
              <a:buChar char="•"/>
            </a:pPr>
            <a:r>
              <a:rPr lang="en-GB" dirty="0">
                <a:solidFill>
                  <a:schemeClr val="bg1">
                    <a:lumMod val="75000"/>
                  </a:schemeClr>
                </a:solidFill>
              </a:rPr>
              <a:t>Task 4</a:t>
            </a:r>
          </a:p>
          <a:p>
            <a:pPr marL="342900" indent="-342900">
              <a:buFont typeface="Arial" panose="020B0604020202020204" pitchFamily="34" charset="0"/>
              <a:buChar char="•"/>
            </a:pPr>
            <a:r>
              <a:rPr lang="en-GB" dirty="0">
                <a:solidFill>
                  <a:schemeClr val="bg1">
                    <a:lumMod val="75000"/>
                  </a:schemeClr>
                </a:solidFill>
              </a:rPr>
              <a:t>Task 5</a:t>
            </a:r>
          </a:p>
          <a:p>
            <a:pPr marL="342900" indent="-342900">
              <a:buFont typeface="Arial" panose="020B0604020202020204" pitchFamily="34" charset="0"/>
              <a:buChar char="•"/>
            </a:pPr>
            <a:r>
              <a:rPr lang="en-GB" dirty="0">
                <a:solidFill>
                  <a:schemeClr val="bg1">
                    <a:lumMod val="75000"/>
                  </a:schemeClr>
                </a:solidFill>
              </a:rPr>
              <a:t>Task 6</a:t>
            </a:r>
          </a:p>
        </p:txBody>
      </p:sp>
    </p:spTree>
    <p:extLst>
      <p:ext uri="{BB962C8B-B14F-4D97-AF65-F5344CB8AC3E}">
        <p14:creationId xmlns:p14="http://schemas.microsoft.com/office/powerpoint/2010/main" val="219242716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heme/theme1.xml><?xml version="1.0" encoding="utf-8"?>
<a:theme xmlns:a="http://schemas.openxmlformats.org/drawingml/2006/main" name="POLI">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TotalTime>
  <Words>2332</Words>
  <Application>Microsoft Office PowerPoint</Application>
  <PresentationFormat>On-screen Show (4:3)</PresentationFormat>
  <Paragraphs>248</Paragraphs>
  <Slides>51</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51</vt:i4>
      </vt:variant>
    </vt:vector>
  </HeadingPairs>
  <TitlesOfParts>
    <vt:vector size="56" baseType="lpstr">
      <vt:lpstr>Arial</vt:lpstr>
      <vt:lpstr>Calibri</vt:lpstr>
      <vt:lpstr>Courier New</vt:lpstr>
      <vt:lpstr>Wingdings</vt:lpstr>
      <vt:lpstr>POLI</vt:lpstr>
      <vt:lpstr>Titolo presentazione sottotitolo</vt:lpstr>
      <vt:lpstr>Introduction</vt:lpstr>
      <vt:lpstr>Assumptions</vt:lpstr>
      <vt:lpstr>PowerPoint Presentation</vt:lpstr>
      <vt:lpstr>Task1a:Learn the position of the APs</vt:lpstr>
      <vt:lpstr>Task1a:Results</vt:lpstr>
      <vt:lpstr>Task1b:Covariance Matrix of TOA measurements</vt:lpstr>
      <vt:lpstr>Task1b-Results</vt:lpstr>
      <vt:lpstr>PowerPoint Presentation</vt:lpstr>
      <vt:lpstr>Task2:Learning the motion model dataset for motion models</vt:lpstr>
      <vt:lpstr>Task2:Results</vt:lpstr>
      <vt:lpstr>Task2:Plot the first 10 trajectories that refers to an M3 model</vt:lpstr>
      <vt:lpstr>PowerPoint Presentation</vt:lpstr>
      <vt:lpstr>Task3:Kalman filter testing on known trajectory</vt:lpstr>
      <vt:lpstr>Task3:Precomputation and assumptions</vt:lpstr>
      <vt:lpstr>Task 3:trajectory #35</vt:lpstr>
      <vt:lpstr>Task 3:trajectory #35 Details</vt:lpstr>
      <vt:lpstr>Task3:trajectory #35</vt:lpstr>
      <vt:lpstr>Task 3:trajectory #72</vt:lpstr>
      <vt:lpstr>Task 3:trajectory #72 Details</vt:lpstr>
      <vt:lpstr>Task 3:trajectory #72</vt:lpstr>
      <vt:lpstr>PowerPoint Presentation</vt:lpstr>
      <vt:lpstr>Task4: Kalman filter testing on unknown trajectory</vt:lpstr>
      <vt:lpstr>Task 4: Iterative NLS evaluation</vt:lpstr>
      <vt:lpstr>PowerPoint Presentation</vt:lpstr>
      <vt:lpstr>Task4: Trajectory </vt:lpstr>
      <vt:lpstr>Task4: Trajectory details</vt:lpstr>
      <vt:lpstr>Task4: Velocities</vt:lpstr>
      <vt:lpstr>PowerPoint Presentation</vt:lpstr>
      <vt:lpstr>Task 5: Kalman filter testing on unknown trajectory</vt:lpstr>
      <vt:lpstr>PowerPoint Presentation</vt:lpstr>
      <vt:lpstr>PowerPoint Presentation</vt:lpstr>
      <vt:lpstr>Model-Components(1) </vt:lpstr>
      <vt:lpstr>Model-Components(2) </vt:lpstr>
      <vt:lpstr>Model-Components(3)</vt:lpstr>
      <vt:lpstr>Simulation</vt:lpstr>
      <vt:lpstr>Simulation(1)</vt:lpstr>
      <vt:lpstr>Simulation(2)</vt:lpstr>
      <vt:lpstr>Simulation(3)</vt:lpstr>
      <vt:lpstr>Simulation(4)</vt:lpstr>
      <vt:lpstr>Simulation(5)</vt:lpstr>
      <vt:lpstr>Simulation(6)</vt:lpstr>
      <vt:lpstr>What-If Simulation (Arrival rates 1)</vt:lpstr>
      <vt:lpstr>What-If Simulation (Arrival rates 2)</vt:lpstr>
      <vt:lpstr>What-If Simulation (Service time AP)</vt:lpstr>
      <vt:lpstr>What-If Simulation (Service time AP)</vt:lpstr>
      <vt:lpstr>What-If Simulation (Service time AP)</vt:lpstr>
      <vt:lpstr>What-if Simulation(Arrival Rates 3)</vt:lpstr>
      <vt:lpstr>What-if Simulation(Arrival Rates 4)</vt:lpstr>
      <vt:lpstr>Conclusions</vt:lpstr>
      <vt:lpstr>Contacts-Questions?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Titolo presentazione sottotitolo</dc:title>
  <dc:creator>Fabio Carminati</dc:creator>
  <cp:lastModifiedBy>Fabio Carminati</cp:lastModifiedBy>
  <cp:revision>3</cp:revision>
  <dcterms:created xsi:type="dcterms:W3CDTF">2020-09-13T14:35:02Z</dcterms:created>
  <dcterms:modified xsi:type="dcterms:W3CDTF">2020-09-13T14:54:54Z</dcterms:modified>
</cp:coreProperties>
</file>